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7.jpg" ContentType="image/jpg"/>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0"/>
  </p:notesMasterIdLst>
  <p:handoutMasterIdLst>
    <p:handoutMasterId r:id="rId41"/>
  </p:handoutMasterIdLst>
  <p:sldIdLst>
    <p:sldId id="338" r:id="rId2"/>
    <p:sldId id="339" r:id="rId3"/>
    <p:sldId id="340" r:id="rId4"/>
    <p:sldId id="527" r:id="rId5"/>
    <p:sldId id="503" r:id="rId6"/>
    <p:sldId id="548" r:id="rId7"/>
    <p:sldId id="347" r:id="rId8"/>
    <p:sldId id="528" r:id="rId9"/>
    <p:sldId id="431" r:id="rId10"/>
    <p:sldId id="530" r:id="rId11"/>
    <p:sldId id="522" r:id="rId12"/>
    <p:sldId id="506" r:id="rId13"/>
    <p:sldId id="507" r:id="rId14"/>
    <p:sldId id="471" r:id="rId15"/>
    <p:sldId id="510" r:id="rId16"/>
    <p:sldId id="509" r:id="rId17"/>
    <p:sldId id="342" r:id="rId18"/>
    <p:sldId id="518" r:id="rId19"/>
    <p:sldId id="434" r:id="rId20"/>
    <p:sldId id="531" r:id="rId21"/>
    <p:sldId id="532" r:id="rId22"/>
    <p:sldId id="536" r:id="rId23"/>
    <p:sldId id="508" r:id="rId24"/>
    <p:sldId id="519" r:id="rId25"/>
    <p:sldId id="520" r:id="rId26"/>
    <p:sldId id="537" r:id="rId27"/>
    <p:sldId id="538" r:id="rId28"/>
    <p:sldId id="539" r:id="rId29"/>
    <p:sldId id="540" r:id="rId30"/>
    <p:sldId id="550" r:id="rId31"/>
    <p:sldId id="541" r:id="rId32"/>
    <p:sldId id="542" r:id="rId33"/>
    <p:sldId id="543" r:id="rId34"/>
    <p:sldId id="534" r:id="rId35"/>
    <p:sldId id="544" r:id="rId36"/>
    <p:sldId id="545" r:id="rId37"/>
    <p:sldId id="546" r:id="rId38"/>
    <p:sldId id="547" r:id="rId39"/>
  </p:sldIdLst>
  <p:sldSz cx="9144000" cy="6858000" type="screen4x3"/>
  <p:notesSz cx="6797675" cy="9926638"/>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C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336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8C220-D0CE-4462-9AB3-90EB40AB2442}"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n-GB"/>
        </a:p>
      </dgm:t>
    </dgm:pt>
    <dgm:pt modelId="{F8D4CD8B-4B52-4245-822C-165D011F196E}">
      <dgm:prSet phldrT="[Text]" custT="1"/>
      <dgm:spPr>
        <a:xfrm>
          <a:off x="105176" y="106114"/>
          <a:ext cx="2205215" cy="2279421"/>
        </a:xfrm>
        <a:prstGeom prst="rect">
          <a:avLst/>
        </a:prstGeom>
        <a:solidFill>
          <a:srgbClr val="007AC2">
            <a:lumMod val="65000"/>
          </a:srgbClr>
        </a:solidFill>
        <a:ln w="25400" cap="flat" cmpd="sng" algn="ctr">
          <a:solidFill>
            <a:srgbClr val="007AC2">
              <a:hueOff val="0"/>
              <a:satOff val="0"/>
              <a:lumOff val="0"/>
              <a:alphaOff val="0"/>
            </a:srgbClr>
          </a:solidFill>
          <a:prstDash val="solid"/>
        </a:ln>
        <a:effectLst/>
      </dgm:spPr>
      <dgm:t>
        <a:bodyPr/>
        <a:lstStyle/>
        <a:p>
          <a:pPr algn="ctr"/>
          <a:endParaRPr lang="en-GB" sz="1400" b="1" dirty="0">
            <a:solidFill>
              <a:srgbClr val="007AC2"/>
            </a:solidFill>
            <a:latin typeface="Arial"/>
            <a:ea typeface="+mn-ea"/>
            <a:cs typeface="+mn-cs"/>
          </a:endParaRPr>
        </a:p>
      </dgm:t>
    </dgm:pt>
    <dgm:pt modelId="{1A1AAB46-6FED-4C53-A8FF-368BA5883D7F}" type="parTrans" cxnId="{0E8FEB70-BC6A-4B96-A3FB-86846F8E72AF}">
      <dgm:prSet/>
      <dgm:spPr/>
      <dgm:t>
        <a:bodyPr/>
        <a:lstStyle/>
        <a:p>
          <a:endParaRPr lang="en-GB"/>
        </a:p>
      </dgm:t>
    </dgm:pt>
    <dgm:pt modelId="{2FB582D6-5062-4864-A5DA-665B1D231730}" type="sibTrans" cxnId="{0E8FEB70-BC6A-4B96-A3FB-86846F8E72AF}">
      <dgm:prSet/>
      <dgm:spPr/>
      <dgm:t>
        <a:bodyPr/>
        <a:lstStyle/>
        <a:p>
          <a:endParaRPr lang="en-GB"/>
        </a:p>
      </dgm:t>
    </dgm:pt>
    <dgm:pt modelId="{F494FD14-A667-4E83-8F8B-A6E25D7DA3E7}">
      <dgm:prSet phldrT="[Text]"/>
      <dgm:spPr>
        <a:xfrm>
          <a:off x="3172992" y="207860"/>
          <a:ext cx="2604944" cy="794190"/>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gm:spPr>
      <dgm:t>
        <a:bodyPr/>
        <a:lstStyle/>
        <a:p>
          <a:pPr algn="ctr"/>
          <a:r>
            <a:rPr lang="en-GB" u="sng" dirty="0">
              <a:solidFill>
                <a:srgbClr val="FFFFFF"/>
              </a:solidFill>
              <a:latin typeface="Arial"/>
              <a:ea typeface="+mn-ea"/>
              <a:cs typeface="+mn-cs"/>
            </a:rPr>
            <a:t>Primary Care Networks</a:t>
          </a:r>
          <a:r>
            <a:rPr lang="en-GB" u="none" dirty="0">
              <a:solidFill>
                <a:srgbClr val="FFFFFF"/>
              </a:solidFill>
              <a:latin typeface="Arial"/>
              <a:ea typeface="+mn-ea"/>
              <a:cs typeface="+mn-cs"/>
            </a:rPr>
            <a:t>: Supporting development in line with the DES and local ambitions</a:t>
          </a:r>
        </a:p>
      </dgm:t>
    </dgm:pt>
    <dgm:pt modelId="{174625BE-97BB-40AC-A818-8B98898E002B}" type="parTrans" cxnId="{D64DE656-4009-4243-895A-8F4A7CDDDF9B}">
      <dgm:prSet>
        <dgm:style>
          <a:lnRef idx="1">
            <a:schemeClr val="dk1"/>
          </a:lnRef>
          <a:fillRef idx="0">
            <a:schemeClr val="dk1"/>
          </a:fillRef>
          <a:effectRef idx="0">
            <a:schemeClr val="dk1"/>
          </a:effectRef>
          <a:fontRef idx="minor">
            <a:schemeClr val="tx1"/>
          </a:fontRef>
        </dgm:style>
      </dgm:prSet>
      <dgm:spPr>
        <a:xfrm>
          <a:off x="2347494" y="604955"/>
          <a:ext cx="825497" cy="640869"/>
        </a:xfrm>
        <a:custGeom>
          <a:avLst/>
          <a:gdLst/>
          <a:ahLst/>
          <a:cxnLst/>
          <a:rect l="0" t="0" r="0" b="0"/>
          <a:pathLst>
            <a:path>
              <a:moveTo>
                <a:pt x="0" y="640869"/>
              </a:moveTo>
              <a:lnTo>
                <a:pt x="412748" y="640869"/>
              </a:lnTo>
              <a:lnTo>
                <a:pt x="412748" y="0"/>
              </a:lnTo>
              <a:lnTo>
                <a:pt x="825497" y="0"/>
              </a:lnTo>
            </a:path>
          </a:pathLst>
        </a:custGeom>
        <a:noFill/>
        <a:ln w="9525" cap="flat" cmpd="sng" algn="ctr">
          <a:solidFill>
            <a:sysClr val="windowText" lastClr="000000">
              <a:shade val="95000"/>
              <a:satMod val="105000"/>
            </a:sysClr>
          </a:solidFill>
          <a:prstDash val="solid"/>
        </a:ln>
        <a:effectLst/>
      </dgm:spPr>
      <dgm:t>
        <a:bodyPr/>
        <a:lstStyle/>
        <a:p>
          <a:endParaRPr lang="en-GB" dirty="0">
            <a:solidFill>
              <a:sysClr val="windowText" lastClr="000000">
                <a:hueOff val="0"/>
                <a:satOff val="0"/>
                <a:lumOff val="0"/>
                <a:alphaOff val="0"/>
              </a:sysClr>
            </a:solidFill>
            <a:latin typeface="Arial"/>
            <a:ea typeface="+mn-ea"/>
            <a:cs typeface="+mn-cs"/>
          </a:endParaRPr>
        </a:p>
      </dgm:t>
    </dgm:pt>
    <dgm:pt modelId="{58CB8073-929B-444D-A78E-D2DEFF9F21B5}" type="sibTrans" cxnId="{D64DE656-4009-4243-895A-8F4A7CDDDF9B}">
      <dgm:prSet/>
      <dgm:spPr/>
      <dgm:t>
        <a:bodyPr/>
        <a:lstStyle/>
        <a:p>
          <a:endParaRPr lang="en-GB"/>
        </a:p>
      </dgm:t>
    </dgm:pt>
    <dgm:pt modelId="{EA705B0C-D423-43FA-99FF-650B5170AB1E}">
      <dgm:prSet phldrT="[Text]"/>
      <dgm:spPr>
        <a:xfrm>
          <a:off x="3172992" y="3186074"/>
          <a:ext cx="2604944" cy="794190"/>
        </a:xfrm>
        <a:prstGeom prst="rect">
          <a:avLst/>
        </a:prstGeom>
        <a:solidFill>
          <a:srgbClr val="0070C0"/>
        </a:solidFill>
        <a:ln w="25400" cap="flat" cmpd="sng" algn="ctr">
          <a:solidFill>
            <a:srgbClr val="007AC2">
              <a:hueOff val="0"/>
              <a:satOff val="0"/>
              <a:lumOff val="0"/>
              <a:alphaOff val="0"/>
            </a:srgbClr>
          </a:solidFill>
          <a:prstDash val="solid"/>
        </a:ln>
        <a:effectLst/>
      </dgm:spPr>
      <dgm:t>
        <a:bodyPr/>
        <a:lstStyle/>
        <a:p>
          <a:r>
            <a:rPr lang="en-GB" u="sng" dirty="0">
              <a:solidFill>
                <a:srgbClr val="FFFFFF"/>
              </a:solidFill>
              <a:latin typeface="Arial"/>
              <a:ea typeface="+mn-ea"/>
              <a:cs typeface="+mn-cs"/>
            </a:rPr>
            <a:t>Acute &amp; Specialist Services</a:t>
          </a:r>
          <a:r>
            <a:rPr lang="en-GB" u="none" dirty="0">
              <a:solidFill>
                <a:srgbClr val="FFFFFF"/>
              </a:solidFill>
              <a:latin typeface="Arial"/>
              <a:ea typeface="+mn-ea"/>
              <a:cs typeface="+mn-cs"/>
            </a:rPr>
            <a:t>:             Working to develop sustainable delivery models</a:t>
          </a:r>
        </a:p>
      </dgm:t>
    </dgm:pt>
    <dgm:pt modelId="{C483A6EB-1BD4-4C9B-B0B2-A57BB84E5308}" type="parTrans" cxnId="{BE2D7A84-28F0-4881-BC4F-CA5F71DF4657}">
      <dgm:prSet>
        <dgm:style>
          <a:lnRef idx="1">
            <a:schemeClr val="dk1"/>
          </a:lnRef>
          <a:fillRef idx="0">
            <a:schemeClr val="dk1"/>
          </a:fillRef>
          <a:effectRef idx="0">
            <a:schemeClr val="dk1"/>
          </a:effectRef>
          <a:fontRef idx="minor">
            <a:schemeClr val="tx1"/>
          </a:fontRef>
        </dgm:style>
      </dgm:prSet>
      <dgm:spPr>
        <a:xfrm>
          <a:off x="2347494" y="1245825"/>
          <a:ext cx="825497" cy="2337343"/>
        </a:xfrm>
        <a:custGeom>
          <a:avLst/>
          <a:gdLst/>
          <a:ahLst/>
          <a:cxnLst/>
          <a:rect l="0" t="0" r="0" b="0"/>
          <a:pathLst>
            <a:path>
              <a:moveTo>
                <a:pt x="0" y="0"/>
              </a:moveTo>
              <a:lnTo>
                <a:pt x="412748" y="0"/>
              </a:lnTo>
              <a:lnTo>
                <a:pt x="412748" y="2337343"/>
              </a:lnTo>
              <a:lnTo>
                <a:pt x="825497" y="2337343"/>
              </a:lnTo>
            </a:path>
          </a:pathLst>
        </a:custGeom>
        <a:noFill/>
        <a:ln w="9525" cap="flat" cmpd="sng" algn="ctr">
          <a:solidFill>
            <a:sysClr val="windowText" lastClr="000000">
              <a:shade val="95000"/>
              <a:satMod val="105000"/>
            </a:sysClr>
          </a:solidFill>
          <a:prstDash val="solid"/>
        </a:ln>
        <a:effectLst/>
      </dgm:spPr>
      <dgm:t>
        <a:bodyPr/>
        <a:lstStyle/>
        <a:p>
          <a:endParaRPr lang="en-GB" dirty="0">
            <a:solidFill>
              <a:sysClr val="windowText" lastClr="000000">
                <a:hueOff val="0"/>
                <a:satOff val="0"/>
                <a:lumOff val="0"/>
                <a:alphaOff val="0"/>
              </a:sysClr>
            </a:solidFill>
            <a:latin typeface="Arial"/>
            <a:ea typeface="+mn-ea"/>
            <a:cs typeface="+mn-cs"/>
          </a:endParaRPr>
        </a:p>
      </dgm:t>
    </dgm:pt>
    <dgm:pt modelId="{2D345AA8-8574-44DF-8E28-CD4760304722}" type="sibTrans" cxnId="{BE2D7A84-28F0-4881-BC4F-CA5F71DF4657}">
      <dgm:prSet/>
      <dgm:spPr/>
      <dgm:t>
        <a:bodyPr/>
        <a:lstStyle/>
        <a:p>
          <a:endParaRPr lang="en-GB"/>
        </a:p>
      </dgm:t>
    </dgm:pt>
    <dgm:pt modelId="{219110EC-C826-4660-A3AE-F4052EACD218}">
      <dgm:prSet/>
      <dgm:spPr>
        <a:xfrm>
          <a:off x="3172992" y="1200598"/>
          <a:ext cx="2604944" cy="794190"/>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gm:spPr>
      <dgm:t>
        <a:bodyPr/>
        <a:lstStyle/>
        <a:p>
          <a:pPr algn="ctr"/>
          <a:r>
            <a:rPr lang="en-GB" u="sng" dirty="0">
              <a:solidFill>
                <a:srgbClr val="FFFFFF"/>
              </a:solidFill>
              <a:latin typeface="Arial"/>
              <a:ea typeface="+mn-ea"/>
              <a:cs typeface="+mn-cs"/>
            </a:rPr>
            <a:t>Sefton Provider Alliance</a:t>
          </a:r>
          <a:r>
            <a:rPr lang="en-GB" u="none" dirty="0">
              <a:solidFill>
                <a:srgbClr val="FFFFFF"/>
              </a:solidFill>
              <a:latin typeface="Arial"/>
              <a:ea typeface="+mn-ea"/>
              <a:cs typeface="+mn-cs"/>
            </a:rPr>
            <a:t>:          Supporting its development, capacity &amp; capability to deliver</a:t>
          </a:r>
        </a:p>
      </dgm:t>
    </dgm:pt>
    <dgm:pt modelId="{CB34756F-D99F-4A14-BAC2-F1B46A37B2A5}" type="parTrans" cxnId="{FED6B4F1-5E49-4194-86E8-C2D3E1092E1C}">
      <dgm:prSet>
        <dgm:style>
          <a:lnRef idx="1">
            <a:schemeClr val="dk1"/>
          </a:lnRef>
          <a:fillRef idx="0">
            <a:schemeClr val="dk1"/>
          </a:fillRef>
          <a:effectRef idx="0">
            <a:schemeClr val="dk1"/>
          </a:effectRef>
          <a:fontRef idx="minor">
            <a:schemeClr val="tx1"/>
          </a:fontRef>
        </dgm:style>
      </dgm:prSet>
      <dgm:spPr>
        <a:xfrm>
          <a:off x="2347494" y="1245825"/>
          <a:ext cx="825497" cy="351868"/>
        </a:xfrm>
        <a:custGeom>
          <a:avLst/>
          <a:gdLst/>
          <a:ahLst/>
          <a:cxnLst/>
          <a:rect l="0" t="0" r="0" b="0"/>
          <a:pathLst>
            <a:path>
              <a:moveTo>
                <a:pt x="0" y="0"/>
              </a:moveTo>
              <a:lnTo>
                <a:pt x="412748" y="0"/>
              </a:lnTo>
              <a:lnTo>
                <a:pt x="412748" y="351868"/>
              </a:lnTo>
              <a:lnTo>
                <a:pt x="825497" y="351868"/>
              </a:lnTo>
            </a:path>
          </a:pathLst>
        </a:custGeom>
        <a:noFill/>
        <a:ln w="9525" cap="flat" cmpd="sng" algn="ctr">
          <a:solidFill>
            <a:sysClr val="windowText" lastClr="000000">
              <a:shade val="95000"/>
              <a:satMod val="105000"/>
            </a:sysClr>
          </a:solidFill>
          <a:prstDash val="solid"/>
        </a:ln>
        <a:effectLst/>
      </dgm:spPr>
      <dgm:t>
        <a:bodyPr/>
        <a:lstStyle/>
        <a:p>
          <a:endParaRPr lang="en-GB" dirty="0">
            <a:solidFill>
              <a:sysClr val="windowText" lastClr="000000">
                <a:hueOff val="0"/>
                <a:satOff val="0"/>
                <a:lumOff val="0"/>
                <a:alphaOff val="0"/>
              </a:sysClr>
            </a:solidFill>
            <a:latin typeface="Arial"/>
            <a:ea typeface="+mn-ea"/>
            <a:cs typeface="+mn-cs"/>
          </a:endParaRPr>
        </a:p>
      </dgm:t>
    </dgm:pt>
    <dgm:pt modelId="{9C1F592B-0C27-4DF0-B2BC-850F19E3793E}" type="sibTrans" cxnId="{FED6B4F1-5E49-4194-86E8-C2D3E1092E1C}">
      <dgm:prSet/>
      <dgm:spPr/>
      <dgm:t>
        <a:bodyPr/>
        <a:lstStyle/>
        <a:p>
          <a:endParaRPr lang="en-GB"/>
        </a:p>
      </dgm:t>
    </dgm:pt>
    <dgm:pt modelId="{898D45DD-CCB5-4362-9C3A-205878F11930}">
      <dgm:prSet/>
      <dgm:spPr>
        <a:xfrm>
          <a:off x="3172992" y="2193336"/>
          <a:ext cx="2604944" cy="794190"/>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gm:spPr>
      <dgm:t>
        <a:bodyPr/>
        <a:lstStyle/>
        <a:p>
          <a:pPr algn="ctr"/>
          <a:r>
            <a:rPr lang="en-GB" u="sng" dirty="0">
              <a:solidFill>
                <a:srgbClr val="FFFFFF"/>
              </a:solidFill>
              <a:latin typeface="Arial"/>
              <a:ea typeface="+mn-ea"/>
              <a:cs typeface="+mn-cs"/>
            </a:rPr>
            <a:t>Sefton Council</a:t>
          </a:r>
          <a:r>
            <a:rPr lang="en-GB" dirty="0">
              <a:solidFill>
                <a:srgbClr val="FFFFFF"/>
              </a:solidFill>
              <a:latin typeface="Arial"/>
              <a:ea typeface="+mn-ea"/>
              <a:cs typeface="+mn-cs"/>
            </a:rPr>
            <a:t>:                              Strengthening integration (delivery and commissioning)</a:t>
          </a:r>
          <a:endParaRPr lang="en-GB" u="sng" dirty="0">
            <a:solidFill>
              <a:srgbClr val="FFFFFF"/>
            </a:solidFill>
            <a:latin typeface="Arial"/>
            <a:ea typeface="+mn-ea"/>
            <a:cs typeface="+mn-cs"/>
          </a:endParaRPr>
        </a:p>
      </dgm:t>
    </dgm:pt>
    <dgm:pt modelId="{F8187F7A-2CC6-4C5F-B6B5-6ADFED69D8DA}" type="parTrans" cxnId="{1E76B2CE-6451-4AAA-B8A6-3158B1F95551}">
      <dgm:prSet>
        <dgm:style>
          <a:lnRef idx="1">
            <a:schemeClr val="dk1"/>
          </a:lnRef>
          <a:fillRef idx="0">
            <a:schemeClr val="dk1"/>
          </a:fillRef>
          <a:effectRef idx="0">
            <a:schemeClr val="dk1"/>
          </a:effectRef>
          <a:fontRef idx="minor">
            <a:schemeClr val="tx1"/>
          </a:fontRef>
        </dgm:style>
      </dgm:prSet>
      <dgm:spPr>
        <a:xfrm>
          <a:off x="2347494" y="1245825"/>
          <a:ext cx="825497" cy="1344606"/>
        </a:xfrm>
        <a:custGeom>
          <a:avLst/>
          <a:gdLst/>
          <a:ahLst/>
          <a:cxnLst/>
          <a:rect l="0" t="0" r="0" b="0"/>
          <a:pathLst>
            <a:path>
              <a:moveTo>
                <a:pt x="0" y="0"/>
              </a:moveTo>
              <a:lnTo>
                <a:pt x="412748" y="0"/>
              </a:lnTo>
              <a:lnTo>
                <a:pt x="412748" y="1344606"/>
              </a:lnTo>
              <a:lnTo>
                <a:pt x="825497" y="1344606"/>
              </a:lnTo>
            </a:path>
          </a:pathLst>
        </a:custGeom>
        <a:noFill/>
        <a:ln w="9525" cap="flat" cmpd="sng" algn="ctr">
          <a:solidFill>
            <a:sysClr val="windowText" lastClr="000000">
              <a:shade val="95000"/>
              <a:satMod val="105000"/>
            </a:sysClr>
          </a:solidFill>
          <a:prstDash val="solid"/>
        </a:ln>
        <a:effectLst/>
      </dgm:spPr>
      <dgm:t>
        <a:bodyPr/>
        <a:lstStyle/>
        <a:p>
          <a:endParaRPr lang="en-GB" dirty="0">
            <a:solidFill>
              <a:sysClr val="windowText" lastClr="000000">
                <a:hueOff val="0"/>
                <a:satOff val="0"/>
                <a:lumOff val="0"/>
                <a:alphaOff val="0"/>
              </a:sysClr>
            </a:solidFill>
            <a:latin typeface="Arial"/>
            <a:ea typeface="+mn-ea"/>
            <a:cs typeface="+mn-cs"/>
          </a:endParaRPr>
        </a:p>
      </dgm:t>
    </dgm:pt>
    <dgm:pt modelId="{19FD86D8-5E0D-4F33-AA88-793C99FF00E0}" type="sibTrans" cxnId="{1E76B2CE-6451-4AAA-B8A6-3158B1F95551}">
      <dgm:prSet/>
      <dgm:spPr/>
      <dgm:t>
        <a:bodyPr/>
        <a:lstStyle/>
        <a:p>
          <a:endParaRPr lang="en-GB"/>
        </a:p>
      </dgm:t>
    </dgm:pt>
    <dgm:pt modelId="{715E2BE2-08E9-40B3-8DE6-3FBACB5B9750}" type="pres">
      <dgm:prSet presAssocID="{7138C220-D0CE-4462-9AB3-90EB40AB2442}" presName="Name0" presStyleCnt="0">
        <dgm:presLayoutVars>
          <dgm:chPref val="1"/>
          <dgm:dir/>
          <dgm:animOne val="branch"/>
          <dgm:animLvl val="lvl"/>
          <dgm:resizeHandles val="exact"/>
        </dgm:presLayoutVars>
      </dgm:prSet>
      <dgm:spPr/>
    </dgm:pt>
    <dgm:pt modelId="{9F57C3DE-DDCD-41A0-9222-31E8CEA56310}" type="pres">
      <dgm:prSet presAssocID="{F8D4CD8B-4B52-4245-822C-165D011F196E}" presName="root1" presStyleCnt="0"/>
      <dgm:spPr/>
    </dgm:pt>
    <dgm:pt modelId="{56012C5E-FEA7-4958-B7B4-69F3387EC2CA}" type="pres">
      <dgm:prSet presAssocID="{F8D4CD8B-4B52-4245-822C-165D011F196E}" presName="LevelOneTextNode" presStyleLbl="node0" presStyleIdx="0" presStyleCnt="1" custAng="5400000" custScaleX="287012" custScaleY="52757" custLinFactNeighborX="-38342" custLinFactNeighborY="-20293">
        <dgm:presLayoutVars>
          <dgm:chPref val="3"/>
        </dgm:presLayoutVars>
      </dgm:prSet>
      <dgm:spPr/>
    </dgm:pt>
    <dgm:pt modelId="{98376847-EA4B-4537-A08B-0F6134BE2DE4}" type="pres">
      <dgm:prSet presAssocID="{F8D4CD8B-4B52-4245-822C-165D011F196E}" presName="level2hierChild" presStyleCnt="0"/>
      <dgm:spPr/>
    </dgm:pt>
    <dgm:pt modelId="{388A81C7-316F-415D-9133-D3DDB22C3038}" type="pres">
      <dgm:prSet presAssocID="{174625BE-97BB-40AC-A818-8B98898E002B}" presName="conn2-1" presStyleLbl="parChTrans1D2" presStyleIdx="0" presStyleCnt="4"/>
      <dgm:spPr/>
    </dgm:pt>
    <dgm:pt modelId="{D8D9989D-5336-41CB-9675-9BC7BBF1987A}" type="pres">
      <dgm:prSet presAssocID="{174625BE-97BB-40AC-A818-8B98898E002B}" presName="connTx" presStyleLbl="parChTrans1D2" presStyleIdx="0" presStyleCnt="4"/>
      <dgm:spPr/>
    </dgm:pt>
    <dgm:pt modelId="{4521EDD1-3A4E-45B9-933C-898E0A6AEBAB}" type="pres">
      <dgm:prSet presAssocID="{F494FD14-A667-4E83-8F8B-A6E25D7DA3E7}" presName="root2" presStyleCnt="0"/>
      <dgm:spPr/>
    </dgm:pt>
    <dgm:pt modelId="{ABA57A4E-B05D-4A48-8C74-FA7EB12143BD}" type="pres">
      <dgm:prSet presAssocID="{F494FD14-A667-4E83-8F8B-A6E25D7DA3E7}" presName="LevelTwoTextNode" presStyleLbl="node2" presStyleIdx="0" presStyleCnt="4">
        <dgm:presLayoutVars>
          <dgm:chPref val="3"/>
        </dgm:presLayoutVars>
      </dgm:prSet>
      <dgm:spPr/>
    </dgm:pt>
    <dgm:pt modelId="{95EE2C58-8F89-45D9-BAE9-F760A4F99647}" type="pres">
      <dgm:prSet presAssocID="{F494FD14-A667-4E83-8F8B-A6E25D7DA3E7}" presName="level3hierChild" presStyleCnt="0"/>
      <dgm:spPr/>
    </dgm:pt>
    <dgm:pt modelId="{F0676D8F-2BD7-47B9-B73C-8676B350AD35}" type="pres">
      <dgm:prSet presAssocID="{CB34756F-D99F-4A14-BAC2-F1B46A37B2A5}" presName="conn2-1" presStyleLbl="parChTrans1D2" presStyleIdx="1" presStyleCnt="4"/>
      <dgm:spPr/>
    </dgm:pt>
    <dgm:pt modelId="{9AE3B403-1F3F-42EF-95BB-036E0486E173}" type="pres">
      <dgm:prSet presAssocID="{CB34756F-D99F-4A14-BAC2-F1B46A37B2A5}" presName="connTx" presStyleLbl="parChTrans1D2" presStyleIdx="1" presStyleCnt="4"/>
      <dgm:spPr/>
    </dgm:pt>
    <dgm:pt modelId="{A8D8FB93-7326-4D6A-83A8-AF30AC4BBDB1}" type="pres">
      <dgm:prSet presAssocID="{219110EC-C826-4660-A3AE-F4052EACD218}" presName="root2" presStyleCnt="0"/>
      <dgm:spPr/>
    </dgm:pt>
    <dgm:pt modelId="{665C3E70-605B-43F8-A153-0974AC240FEA}" type="pres">
      <dgm:prSet presAssocID="{219110EC-C826-4660-A3AE-F4052EACD218}" presName="LevelTwoTextNode" presStyleLbl="node2" presStyleIdx="1" presStyleCnt="4">
        <dgm:presLayoutVars>
          <dgm:chPref val="3"/>
        </dgm:presLayoutVars>
      </dgm:prSet>
      <dgm:spPr/>
    </dgm:pt>
    <dgm:pt modelId="{A7673C1A-0FB0-405E-8F20-E0D918DDA075}" type="pres">
      <dgm:prSet presAssocID="{219110EC-C826-4660-A3AE-F4052EACD218}" presName="level3hierChild" presStyleCnt="0"/>
      <dgm:spPr/>
    </dgm:pt>
    <dgm:pt modelId="{7837DCE4-EFF6-473E-BAAB-28E1AD9D36C1}" type="pres">
      <dgm:prSet presAssocID="{F8187F7A-2CC6-4C5F-B6B5-6ADFED69D8DA}" presName="conn2-1" presStyleLbl="parChTrans1D2" presStyleIdx="2" presStyleCnt="4"/>
      <dgm:spPr/>
    </dgm:pt>
    <dgm:pt modelId="{4BC7055C-FB6C-49F5-B1C4-893D99CC0089}" type="pres">
      <dgm:prSet presAssocID="{F8187F7A-2CC6-4C5F-B6B5-6ADFED69D8DA}" presName="connTx" presStyleLbl="parChTrans1D2" presStyleIdx="2" presStyleCnt="4"/>
      <dgm:spPr/>
    </dgm:pt>
    <dgm:pt modelId="{F470B999-CC32-4E5F-B68D-2F7EA78071E9}" type="pres">
      <dgm:prSet presAssocID="{898D45DD-CCB5-4362-9C3A-205878F11930}" presName="root2" presStyleCnt="0"/>
      <dgm:spPr/>
    </dgm:pt>
    <dgm:pt modelId="{30871862-6D5C-4978-8A22-67B40B9F0BE9}" type="pres">
      <dgm:prSet presAssocID="{898D45DD-CCB5-4362-9C3A-205878F11930}" presName="LevelTwoTextNode" presStyleLbl="node2" presStyleIdx="2" presStyleCnt="4">
        <dgm:presLayoutVars>
          <dgm:chPref val="3"/>
        </dgm:presLayoutVars>
      </dgm:prSet>
      <dgm:spPr/>
    </dgm:pt>
    <dgm:pt modelId="{3EBCA9E3-B829-43EB-AF55-47FD1F593133}" type="pres">
      <dgm:prSet presAssocID="{898D45DD-CCB5-4362-9C3A-205878F11930}" presName="level3hierChild" presStyleCnt="0"/>
      <dgm:spPr/>
    </dgm:pt>
    <dgm:pt modelId="{A1EF87C5-F9A0-44D3-89E8-C50F02C709BA}" type="pres">
      <dgm:prSet presAssocID="{C483A6EB-1BD4-4C9B-B0B2-A57BB84E5308}" presName="conn2-1" presStyleLbl="parChTrans1D2" presStyleIdx="3" presStyleCnt="4"/>
      <dgm:spPr/>
    </dgm:pt>
    <dgm:pt modelId="{0DFC46FA-0A41-450F-84D0-C6452E7F5DA4}" type="pres">
      <dgm:prSet presAssocID="{C483A6EB-1BD4-4C9B-B0B2-A57BB84E5308}" presName="connTx" presStyleLbl="parChTrans1D2" presStyleIdx="3" presStyleCnt="4"/>
      <dgm:spPr/>
    </dgm:pt>
    <dgm:pt modelId="{1F838B23-813D-4D0E-A9BF-E95EE7539D2E}" type="pres">
      <dgm:prSet presAssocID="{EA705B0C-D423-43FA-99FF-650B5170AB1E}" presName="root2" presStyleCnt="0"/>
      <dgm:spPr/>
    </dgm:pt>
    <dgm:pt modelId="{1A3942B6-6EA1-4E7B-8DC2-D47824E799A3}" type="pres">
      <dgm:prSet presAssocID="{EA705B0C-D423-43FA-99FF-650B5170AB1E}" presName="LevelTwoTextNode" presStyleLbl="node2" presStyleIdx="3" presStyleCnt="4">
        <dgm:presLayoutVars>
          <dgm:chPref val="3"/>
        </dgm:presLayoutVars>
      </dgm:prSet>
      <dgm:spPr/>
    </dgm:pt>
    <dgm:pt modelId="{7692B7BF-2ECD-4E49-B528-B34364255D99}" type="pres">
      <dgm:prSet presAssocID="{EA705B0C-D423-43FA-99FF-650B5170AB1E}" presName="level3hierChild" presStyleCnt="0"/>
      <dgm:spPr/>
    </dgm:pt>
  </dgm:ptLst>
  <dgm:cxnLst>
    <dgm:cxn modelId="{4067410A-3ED9-4AA2-922E-93A3B5CB44A4}" type="presOf" srcId="{C483A6EB-1BD4-4C9B-B0B2-A57BB84E5308}" destId="{A1EF87C5-F9A0-44D3-89E8-C50F02C709BA}" srcOrd="0" destOrd="0" presId="urn:microsoft.com/office/officeart/2008/layout/HorizontalMultiLevelHierarchy"/>
    <dgm:cxn modelId="{51B2D60F-33DC-492C-836E-1A68AA3630F4}" type="presOf" srcId="{CB34756F-D99F-4A14-BAC2-F1B46A37B2A5}" destId="{9AE3B403-1F3F-42EF-95BB-036E0486E173}" srcOrd="1" destOrd="0" presId="urn:microsoft.com/office/officeart/2008/layout/HorizontalMultiLevelHierarchy"/>
    <dgm:cxn modelId="{B372B21F-14C8-4A7F-A701-FCE160FE1349}" type="presOf" srcId="{F8187F7A-2CC6-4C5F-B6B5-6ADFED69D8DA}" destId="{7837DCE4-EFF6-473E-BAAB-28E1AD9D36C1}" srcOrd="0" destOrd="0" presId="urn:microsoft.com/office/officeart/2008/layout/HorizontalMultiLevelHierarchy"/>
    <dgm:cxn modelId="{05030C4F-E0F4-4CD3-9539-687FD087DC7A}" type="presOf" srcId="{898D45DD-CCB5-4362-9C3A-205878F11930}" destId="{30871862-6D5C-4978-8A22-67B40B9F0BE9}" srcOrd="0" destOrd="0" presId="urn:microsoft.com/office/officeart/2008/layout/HorizontalMultiLevelHierarchy"/>
    <dgm:cxn modelId="{0E8FEB70-BC6A-4B96-A3FB-86846F8E72AF}" srcId="{7138C220-D0CE-4462-9AB3-90EB40AB2442}" destId="{F8D4CD8B-4B52-4245-822C-165D011F196E}" srcOrd="0" destOrd="0" parTransId="{1A1AAB46-6FED-4C53-A8FF-368BA5883D7F}" sibTransId="{2FB582D6-5062-4864-A5DA-665B1D231730}"/>
    <dgm:cxn modelId="{07F37555-3526-4B3A-835D-8A3967F1DADE}" type="presOf" srcId="{F8D4CD8B-4B52-4245-822C-165D011F196E}" destId="{56012C5E-FEA7-4958-B7B4-69F3387EC2CA}" srcOrd="0" destOrd="0" presId="urn:microsoft.com/office/officeart/2008/layout/HorizontalMultiLevelHierarchy"/>
    <dgm:cxn modelId="{F0F38456-9BD0-485C-982D-E9EE64BB89D7}" type="presOf" srcId="{F8187F7A-2CC6-4C5F-B6B5-6ADFED69D8DA}" destId="{4BC7055C-FB6C-49F5-B1C4-893D99CC0089}" srcOrd="1" destOrd="0" presId="urn:microsoft.com/office/officeart/2008/layout/HorizontalMultiLevelHierarchy"/>
    <dgm:cxn modelId="{D64DE656-4009-4243-895A-8F4A7CDDDF9B}" srcId="{F8D4CD8B-4B52-4245-822C-165D011F196E}" destId="{F494FD14-A667-4E83-8F8B-A6E25D7DA3E7}" srcOrd="0" destOrd="0" parTransId="{174625BE-97BB-40AC-A818-8B98898E002B}" sibTransId="{58CB8073-929B-444D-A78E-D2DEFF9F21B5}"/>
    <dgm:cxn modelId="{15D3A779-704B-40A9-954C-BE3374783AA6}" type="presOf" srcId="{219110EC-C826-4660-A3AE-F4052EACD218}" destId="{665C3E70-605B-43F8-A153-0974AC240FEA}" srcOrd="0" destOrd="0" presId="urn:microsoft.com/office/officeart/2008/layout/HorizontalMultiLevelHierarchy"/>
    <dgm:cxn modelId="{BE2D7A84-28F0-4881-BC4F-CA5F71DF4657}" srcId="{F8D4CD8B-4B52-4245-822C-165D011F196E}" destId="{EA705B0C-D423-43FA-99FF-650B5170AB1E}" srcOrd="3" destOrd="0" parTransId="{C483A6EB-1BD4-4C9B-B0B2-A57BB84E5308}" sibTransId="{2D345AA8-8574-44DF-8E28-CD4760304722}"/>
    <dgm:cxn modelId="{41155490-697C-4A84-B848-78F8B3C29AB9}" type="presOf" srcId="{F494FD14-A667-4E83-8F8B-A6E25D7DA3E7}" destId="{ABA57A4E-B05D-4A48-8C74-FA7EB12143BD}" srcOrd="0" destOrd="0" presId="urn:microsoft.com/office/officeart/2008/layout/HorizontalMultiLevelHierarchy"/>
    <dgm:cxn modelId="{22E473C4-D599-4BCC-A2C3-0D1DD0C36A90}" type="presOf" srcId="{174625BE-97BB-40AC-A818-8B98898E002B}" destId="{D8D9989D-5336-41CB-9675-9BC7BBF1987A}" srcOrd="1" destOrd="0" presId="urn:microsoft.com/office/officeart/2008/layout/HorizontalMultiLevelHierarchy"/>
    <dgm:cxn modelId="{3F0871CB-B029-4BD5-B197-F3AA2951E526}" type="presOf" srcId="{C483A6EB-1BD4-4C9B-B0B2-A57BB84E5308}" destId="{0DFC46FA-0A41-450F-84D0-C6452E7F5DA4}" srcOrd="1" destOrd="0" presId="urn:microsoft.com/office/officeart/2008/layout/HorizontalMultiLevelHierarchy"/>
    <dgm:cxn modelId="{1E76B2CE-6451-4AAA-B8A6-3158B1F95551}" srcId="{F8D4CD8B-4B52-4245-822C-165D011F196E}" destId="{898D45DD-CCB5-4362-9C3A-205878F11930}" srcOrd="2" destOrd="0" parTransId="{F8187F7A-2CC6-4C5F-B6B5-6ADFED69D8DA}" sibTransId="{19FD86D8-5E0D-4F33-AA88-793C99FF00E0}"/>
    <dgm:cxn modelId="{2CD577DC-A095-4F47-8267-8BD67165CEC0}" type="presOf" srcId="{7138C220-D0CE-4462-9AB3-90EB40AB2442}" destId="{715E2BE2-08E9-40B3-8DE6-3FBACB5B9750}" srcOrd="0" destOrd="0" presId="urn:microsoft.com/office/officeart/2008/layout/HorizontalMultiLevelHierarchy"/>
    <dgm:cxn modelId="{E1C056DF-0218-40CB-9A5E-40CE491CE839}" type="presOf" srcId="{EA705B0C-D423-43FA-99FF-650B5170AB1E}" destId="{1A3942B6-6EA1-4E7B-8DC2-D47824E799A3}" srcOrd="0" destOrd="0" presId="urn:microsoft.com/office/officeart/2008/layout/HorizontalMultiLevelHierarchy"/>
    <dgm:cxn modelId="{188BDBE8-B63E-4CCC-9D60-270F4C31C3B3}" type="presOf" srcId="{CB34756F-D99F-4A14-BAC2-F1B46A37B2A5}" destId="{F0676D8F-2BD7-47B9-B73C-8676B350AD35}" srcOrd="0" destOrd="0" presId="urn:microsoft.com/office/officeart/2008/layout/HorizontalMultiLevelHierarchy"/>
    <dgm:cxn modelId="{FED6B4F1-5E49-4194-86E8-C2D3E1092E1C}" srcId="{F8D4CD8B-4B52-4245-822C-165D011F196E}" destId="{219110EC-C826-4660-A3AE-F4052EACD218}" srcOrd="1" destOrd="0" parTransId="{CB34756F-D99F-4A14-BAC2-F1B46A37B2A5}" sibTransId="{9C1F592B-0C27-4DF0-B2BC-850F19E3793E}"/>
    <dgm:cxn modelId="{1C36BEF4-21B3-41C7-B181-D78EA95D59BD}" type="presOf" srcId="{174625BE-97BB-40AC-A818-8B98898E002B}" destId="{388A81C7-316F-415D-9133-D3DDB22C3038}" srcOrd="0" destOrd="0" presId="urn:microsoft.com/office/officeart/2008/layout/HorizontalMultiLevelHierarchy"/>
    <dgm:cxn modelId="{845937D9-E17E-40C2-B763-9B898A674745}" type="presParOf" srcId="{715E2BE2-08E9-40B3-8DE6-3FBACB5B9750}" destId="{9F57C3DE-DDCD-41A0-9222-31E8CEA56310}" srcOrd="0" destOrd="0" presId="urn:microsoft.com/office/officeart/2008/layout/HorizontalMultiLevelHierarchy"/>
    <dgm:cxn modelId="{8D1299E6-4F65-455B-A83F-E8E0BB85A66D}" type="presParOf" srcId="{9F57C3DE-DDCD-41A0-9222-31E8CEA56310}" destId="{56012C5E-FEA7-4958-B7B4-69F3387EC2CA}" srcOrd="0" destOrd="0" presId="urn:microsoft.com/office/officeart/2008/layout/HorizontalMultiLevelHierarchy"/>
    <dgm:cxn modelId="{FC685498-827F-4D40-8E7B-2CC7BBF7D876}" type="presParOf" srcId="{9F57C3DE-DDCD-41A0-9222-31E8CEA56310}" destId="{98376847-EA4B-4537-A08B-0F6134BE2DE4}" srcOrd="1" destOrd="0" presId="urn:microsoft.com/office/officeart/2008/layout/HorizontalMultiLevelHierarchy"/>
    <dgm:cxn modelId="{280E5151-1C3B-40BB-B222-2450AD2177F2}" type="presParOf" srcId="{98376847-EA4B-4537-A08B-0F6134BE2DE4}" destId="{388A81C7-316F-415D-9133-D3DDB22C3038}" srcOrd="0" destOrd="0" presId="urn:microsoft.com/office/officeart/2008/layout/HorizontalMultiLevelHierarchy"/>
    <dgm:cxn modelId="{18156045-7419-47A1-B7D1-B229EBF18CC6}" type="presParOf" srcId="{388A81C7-316F-415D-9133-D3DDB22C3038}" destId="{D8D9989D-5336-41CB-9675-9BC7BBF1987A}" srcOrd="0" destOrd="0" presId="urn:microsoft.com/office/officeart/2008/layout/HorizontalMultiLevelHierarchy"/>
    <dgm:cxn modelId="{99D7CF34-C5BA-45D6-B29D-68966E5C8611}" type="presParOf" srcId="{98376847-EA4B-4537-A08B-0F6134BE2DE4}" destId="{4521EDD1-3A4E-45B9-933C-898E0A6AEBAB}" srcOrd="1" destOrd="0" presId="urn:microsoft.com/office/officeart/2008/layout/HorizontalMultiLevelHierarchy"/>
    <dgm:cxn modelId="{0814B25E-A8D2-4915-9921-F455E0D2A37B}" type="presParOf" srcId="{4521EDD1-3A4E-45B9-933C-898E0A6AEBAB}" destId="{ABA57A4E-B05D-4A48-8C74-FA7EB12143BD}" srcOrd="0" destOrd="0" presId="urn:microsoft.com/office/officeart/2008/layout/HorizontalMultiLevelHierarchy"/>
    <dgm:cxn modelId="{41079DB5-7751-4592-B23E-570EADAD91BD}" type="presParOf" srcId="{4521EDD1-3A4E-45B9-933C-898E0A6AEBAB}" destId="{95EE2C58-8F89-45D9-BAE9-F760A4F99647}" srcOrd="1" destOrd="0" presId="urn:microsoft.com/office/officeart/2008/layout/HorizontalMultiLevelHierarchy"/>
    <dgm:cxn modelId="{19B03490-85E4-4A2A-B0D7-C0391440F830}" type="presParOf" srcId="{98376847-EA4B-4537-A08B-0F6134BE2DE4}" destId="{F0676D8F-2BD7-47B9-B73C-8676B350AD35}" srcOrd="2" destOrd="0" presId="urn:microsoft.com/office/officeart/2008/layout/HorizontalMultiLevelHierarchy"/>
    <dgm:cxn modelId="{AC343319-CEE1-4D1D-9B87-896010AE1260}" type="presParOf" srcId="{F0676D8F-2BD7-47B9-B73C-8676B350AD35}" destId="{9AE3B403-1F3F-42EF-95BB-036E0486E173}" srcOrd="0" destOrd="0" presId="urn:microsoft.com/office/officeart/2008/layout/HorizontalMultiLevelHierarchy"/>
    <dgm:cxn modelId="{859B2F85-58BD-41E0-B3C5-75448C102794}" type="presParOf" srcId="{98376847-EA4B-4537-A08B-0F6134BE2DE4}" destId="{A8D8FB93-7326-4D6A-83A8-AF30AC4BBDB1}" srcOrd="3" destOrd="0" presId="urn:microsoft.com/office/officeart/2008/layout/HorizontalMultiLevelHierarchy"/>
    <dgm:cxn modelId="{EAC86466-91CD-4A12-B802-8BBBA7CB5019}" type="presParOf" srcId="{A8D8FB93-7326-4D6A-83A8-AF30AC4BBDB1}" destId="{665C3E70-605B-43F8-A153-0974AC240FEA}" srcOrd="0" destOrd="0" presId="urn:microsoft.com/office/officeart/2008/layout/HorizontalMultiLevelHierarchy"/>
    <dgm:cxn modelId="{D82AA778-5F9C-474C-88E0-F570F671E759}" type="presParOf" srcId="{A8D8FB93-7326-4D6A-83A8-AF30AC4BBDB1}" destId="{A7673C1A-0FB0-405E-8F20-E0D918DDA075}" srcOrd="1" destOrd="0" presId="urn:microsoft.com/office/officeart/2008/layout/HorizontalMultiLevelHierarchy"/>
    <dgm:cxn modelId="{AD3D67A2-A02A-4046-BFE9-1D95471B2DB2}" type="presParOf" srcId="{98376847-EA4B-4537-A08B-0F6134BE2DE4}" destId="{7837DCE4-EFF6-473E-BAAB-28E1AD9D36C1}" srcOrd="4" destOrd="0" presId="urn:microsoft.com/office/officeart/2008/layout/HorizontalMultiLevelHierarchy"/>
    <dgm:cxn modelId="{003B42F9-203D-40A9-BF69-2742BBEBFFDF}" type="presParOf" srcId="{7837DCE4-EFF6-473E-BAAB-28E1AD9D36C1}" destId="{4BC7055C-FB6C-49F5-B1C4-893D99CC0089}" srcOrd="0" destOrd="0" presId="urn:microsoft.com/office/officeart/2008/layout/HorizontalMultiLevelHierarchy"/>
    <dgm:cxn modelId="{C5360BE1-CA6D-4545-9E14-30F522938FD3}" type="presParOf" srcId="{98376847-EA4B-4537-A08B-0F6134BE2DE4}" destId="{F470B999-CC32-4E5F-B68D-2F7EA78071E9}" srcOrd="5" destOrd="0" presId="urn:microsoft.com/office/officeart/2008/layout/HorizontalMultiLevelHierarchy"/>
    <dgm:cxn modelId="{0A6CD4C1-1065-411B-87DE-9217B312DAE8}" type="presParOf" srcId="{F470B999-CC32-4E5F-B68D-2F7EA78071E9}" destId="{30871862-6D5C-4978-8A22-67B40B9F0BE9}" srcOrd="0" destOrd="0" presId="urn:microsoft.com/office/officeart/2008/layout/HorizontalMultiLevelHierarchy"/>
    <dgm:cxn modelId="{3530D8C8-D25A-4CF1-8B6A-AB13DD55BBF5}" type="presParOf" srcId="{F470B999-CC32-4E5F-B68D-2F7EA78071E9}" destId="{3EBCA9E3-B829-43EB-AF55-47FD1F593133}" srcOrd="1" destOrd="0" presId="urn:microsoft.com/office/officeart/2008/layout/HorizontalMultiLevelHierarchy"/>
    <dgm:cxn modelId="{67546CED-854E-44D9-BC53-A626FD3A0C07}" type="presParOf" srcId="{98376847-EA4B-4537-A08B-0F6134BE2DE4}" destId="{A1EF87C5-F9A0-44D3-89E8-C50F02C709BA}" srcOrd="6" destOrd="0" presId="urn:microsoft.com/office/officeart/2008/layout/HorizontalMultiLevelHierarchy"/>
    <dgm:cxn modelId="{658E6ABC-C6C1-47FE-8B37-DAB75BB1FC60}" type="presParOf" srcId="{A1EF87C5-F9A0-44D3-89E8-C50F02C709BA}" destId="{0DFC46FA-0A41-450F-84D0-C6452E7F5DA4}" srcOrd="0" destOrd="0" presId="urn:microsoft.com/office/officeart/2008/layout/HorizontalMultiLevelHierarchy"/>
    <dgm:cxn modelId="{B190A474-9062-446F-AD9F-B9DECD693D53}" type="presParOf" srcId="{98376847-EA4B-4537-A08B-0F6134BE2DE4}" destId="{1F838B23-813D-4D0E-A9BF-E95EE7539D2E}" srcOrd="7" destOrd="0" presId="urn:microsoft.com/office/officeart/2008/layout/HorizontalMultiLevelHierarchy"/>
    <dgm:cxn modelId="{A7727012-9D5A-4B67-8A77-C5B506821335}" type="presParOf" srcId="{1F838B23-813D-4D0E-A9BF-E95EE7539D2E}" destId="{1A3942B6-6EA1-4E7B-8DC2-D47824E799A3}" srcOrd="0" destOrd="0" presId="urn:microsoft.com/office/officeart/2008/layout/HorizontalMultiLevelHierarchy"/>
    <dgm:cxn modelId="{66EA89EE-4313-413A-AFDA-30C0377516E7}" type="presParOf" srcId="{1F838B23-813D-4D0E-A9BF-E95EE7539D2E}" destId="{7692B7BF-2ECD-4E49-B528-B34364255D9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F87C5-F9A0-44D3-89E8-C50F02C709BA}">
      <dsp:nvSpPr>
        <dsp:cNvPr id="0" name=""/>
        <dsp:cNvSpPr/>
      </dsp:nvSpPr>
      <dsp:spPr>
        <a:xfrm>
          <a:off x="2526966" y="1399367"/>
          <a:ext cx="782122" cy="2634054"/>
        </a:xfrm>
        <a:custGeom>
          <a:avLst/>
          <a:gdLst/>
          <a:ahLst/>
          <a:cxnLst/>
          <a:rect l="0" t="0" r="0" b="0"/>
          <a:pathLst>
            <a:path>
              <a:moveTo>
                <a:pt x="0" y="0"/>
              </a:moveTo>
              <a:lnTo>
                <a:pt x="412748" y="0"/>
              </a:lnTo>
              <a:lnTo>
                <a:pt x="412748" y="2337343"/>
              </a:lnTo>
              <a:lnTo>
                <a:pt x="825497" y="2337343"/>
              </a:lnTo>
            </a:path>
          </a:pathLst>
        </a:custGeom>
        <a:noFill/>
        <a:ln w="9525" cap="flat" cmpd="sng" algn="ctr">
          <a:solidFill>
            <a:sysClr val="windowText" lastClr="000000">
              <a:shade val="95000"/>
              <a:satMod val="105000"/>
            </a:sys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ysClr val="windowText" lastClr="000000">
                <a:hueOff val="0"/>
                <a:satOff val="0"/>
                <a:lumOff val="0"/>
                <a:alphaOff val="0"/>
              </a:sysClr>
            </a:solidFill>
            <a:latin typeface="Arial"/>
            <a:ea typeface="+mn-ea"/>
            <a:cs typeface="+mn-cs"/>
          </a:endParaRPr>
        </a:p>
      </dsp:txBody>
      <dsp:txXfrm>
        <a:off x="2849334" y="2647702"/>
        <a:ext cx="0" cy="0"/>
      </dsp:txXfrm>
    </dsp:sp>
    <dsp:sp modelId="{7837DCE4-EFF6-473E-BAAB-28E1AD9D36C1}">
      <dsp:nvSpPr>
        <dsp:cNvPr id="0" name=""/>
        <dsp:cNvSpPr/>
      </dsp:nvSpPr>
      <dsp:spPr>
        <a:xfrm>
          <a:off x="2526966" y="1399367"/>
          <a:ext cx="782122" cy="1515294"/>
        </a:xfrm>
        <a:custGeom>
          <a:avLst/>
          <a:gdLst/>
          <a:ahLst/>
          <a:cxnLst/>
          <a:rect l="0" t="0" r="0" b="0"/>
          <a:pathLst>
            <a:path>
              <a:moveTo>
                <a:pt x="0" y="0"/>
              </a:moveTo>
              <a:lnTo>
                <a:pt x="412748" y="0"/>
              </a:lnTo>
              <a:lnTo>
                <a:pt x="412748" y="1344606"/>
              </a:lnTo>
              <a:lnTo>
                <a:pt x="825497" y="1344606"/>
              </a:lnTo>
            </a:path>
          </a:pathLst>
        </a:custGeom>
        <a:noFill/>
        <a:ln w="9525" cap="flat" cmpd="sng" algn="ctr">
          <a:solidFill>
            <a:sysClr val="windowText" lastClr="000000">
              <a:shade val="95000"/>
              <a:satMod val="105000"/>
            </a:sys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ysClr val="windowText" lastClr="000000">
                <a:hueOff val="0"/>
                <a:satOff val="0"/>
                <a:lumOff val="0"/>
                <a:alphaOff val="0"/>
              </a:sysClr>
            </a:solidFill>
            <a:latin typeface="Arial"/>
            <a:ea typeface="+mn-ea"/>
            <a:cs typeface="+mn-cs"/>
          </a:endParaRPr>
        </a:p>
      </dsp:txBody>
      <dsp:txXfrm>
        <a:off x="2875396" y="2114384"/>
        <a:ext cx="0" cy="0"/>
      </dsp:txXfrm>
    </dsp:sp>
    <dsp:sp modelId="{F0676D8F-2BD7-47B9-B73C-8676B350AD35}">
      <dsp:nvSpPr>
        <dsp:cNvPr id="0" name=""/>
        <dsp:cNvSpPr/>
      </dsp:nvSpPr>
      <dsp:spPr>
        <a:xfrm>
          <a:off x="2526966" y="1399367"/>
          <a:ext cx="782122" cy="396535"/>
        </a:xfrm>
        <a:custGeom>
          <a:avLst/>
          <a:gdLst/>
          <a:ahLst/>
          <a:cxnLst/>
          <a:rect l="0" t="0" r="0" b="0"/>
          <a:pathLst>
            <a:path>
              <a:moveTo>
                <a:pt x="0" y="0"/>
              </a:moveTo>
              <a:lnTo>
                <a:pt x="412748" y="0"/>
              </a:lnTo>
              <a:lnTo>
                <a:pt x="412748" y="351868"/>
              </a:lnTo>
              <a:lnTo>
                <a:pt x="825497" y="351868"/>
              </a:lnTo>
            </a:path>
          </a:pathLst>
        </a:custGeom>
        <a:noFill/>
        <a:ln w="9525" cap="flat" cmpd="sng" algn="ctr">
          <a:solidFill>
            <a:sysClr val="windowText" lastClr="000000">
              <a:shade val="95000"/>
              <a:satMod val="105000"/>
            </a:sys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ysClr val="windowText" lastClr="000000">
                <a:hueOff val="0"/>
                <a:satOff val="0"/>
                <a:lumOff val="0"/>
                <a:alphaOff val="0"/>
              </a:sysClr>
            </a:solidFill>
            <a:latin typeface="Arial"/>
            <a:ea typeface="+mn-ea"/>
            <a:cs typeface="+mn-cs"/>
          </a:endParaRPr>
        </a:p>
      </dsp:txBody>
      <dsp:txXfrm>
        <a:off x="2896104" y="1575713"/>
        <a:ext cx="0" cy="0"/>
      </dsp:txXfrm>
    </dsp:sp>
    <dsp:sp modelId="{388A81C7-316F-415D-9133-D3DDB22C3038}">
      <dsp:nvSpPr>
        <dsp:cNvPr id="0" name=""/>
        <dsp:cNvSpPr/>
      </dsp:nvSpPr>
      <dsp:spPr>
        <a:xfrm>
          <a:off x="2526966" y="677143"/>
          <a:ext cx="782122" cy="722223"/>
        </a:xfrm>
        <a:custGeom>
          <a:avLst/>
          <a:gdLst/>
          <a:ahLst/>
          <a:cxnLst/>
          <a:rect l="0" t="0" r="0" b="0"/>
          <a:pathLst>
            <a:path>
              <a:moveTo>
                <a:pt x="0" y="640869"/>
              </a:moveTo>
              <a:lnTo>
                <a:pt x="412748" y="640869"/>
              </a:lnTo>
              <a:lnTo>
                <a:pt x="412748" y="0"/>
              </a:lnTo>
              <a:lnTo>
                <a:pt x="825497" y="0"/>
              </a:lnTo>
            </a:path>
          </a:pathLst>
        </a:custGeom>
        <a:noFill/>
        <a:ln w="9525" cap="flat" cmpd="sng" algn="ctr">
          <a:solidFill>
            <a:sysClr val="windowText" lastClr="000000">
              <a:shade val="95000"/>
              <a:satMod val="105000"/>
            </a:sys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ysClr val="windowText" lastClr="000000">
                <a:hueOff val="0"/>
                <a:satOff val="0"/>
                <a:lumOff val="0"/>
                <a:alphaOff val="0"/>
              </a:sysClr>
            </a:solidFill>
            <a:latin typeface="Arial"/>
            <a:ea typeface="+mn-ea"/>
            <a:cs typeface="+mn-cs"/>
          </a:endParaRPr>
        </a:p>
      </dsp:txBody>
      <dsp:txXfrm>
        <a:off x="2891412" y="1011641"/>
        <a:ext cx="0" cy="0"/>
      </dsp:txXfrm>
    </dsp:sp>
    <dsp:sp modelId="{56012C5E-FEA7-4958-B7B4-69F3387EC2CA}">
      <dsp:nvSpPr>
        <dsp:cNvPr id="0" name=""/>
        <dsp:cNvSpPr/>
      </dsp:nvSpPr>
      <dsp:spPr>
        <a:xfrm>
          <a:off x="0" y="114978"/>
          <a:ext cx="2485153" cy="2568779"/>
        </a:xfrm>
        <a:prstGeom prst="rect">
          <a:avLst/>
        </a:prstGeom>
        <a:solidFill>
          <a:srgbClr val="007AC2">
            <a:lumMod val="65000"/>
          </a:srgbClr>
        </a:solidFill>
        <a:ln w="25400" cap="flat" cmpd="sng" algn="ctr">
          <a:solidFill>
            <a:srgbClr val="007AC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dirty="0">
            <a:solidFill>
              <a:srgbClr val="007AC2"/>
            </a:solidFill>
            <a:latin typeface="Arial"/>
            <a:ea typeface="+mn-ea"/>
            <a:cs typeface="+mn-cs"/>
          </a:endParaRPr>
        </a:p>
      </dsp:txBody>
      <dsp:txXfrm>
        <a:off x="0" y="114978"/>
        <a:ext cx="2485153" cy="2568779"/>
      </dsp:txXfrm>
    </dsp:sp>
    <dsp:sp modelId="{ABA57A4E-B05D-4A48-8C74-FA7EB12143BD}">
      <dsp:nvSpPr>
        <dsp:cNvPr id="0" name=""/>
        <dsp:cNvSpPr/>
      </dsp:nvSpPr>
      <dsp:spPr>
        <a:xfrm>
          <a:off x="3309088" y="229640"/>
          <a:ext cx="2935624" cy="895007"/>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rgbClr val="FFFFFF"/>
              </a:solidFill>
              <a:latin typeface="Arial"/>
              <a:ea typeface="+mn-ea"/>
              <a:cs typeface="+mn-cs"/>
            </a:rPr>
            <a:t>Primary Care Networks</a:t>
          </a:r>
          <a:r>
            <a:rPr lang="en-GB" sz="1600" u="none" kern="1200" dirty="0">
              <a:solidFill>
                <a:srgbClr val="FFFFFF"/>
              </a:solidFill>
              <a:latin typeface="Arial"/>
              <a:ea typeface="+mn-ea"/>
              <a:cs typeface="+mn-cs"/>
            </a:rPr>
            <a:t>: Supporting development in line with the DES and local ambitions</a:t>
          </a:r>
        </a:p>
      </dsp:txBody>
      <dsp:txXfrm>
        <a:off x="3309088" y="229640"/>
        <a:ext cx="2935624" cy="895007"/>
      </dsp:txXfrm>
    </dsp:sp>
    <dsp:sp modelId="{665C3E70-605B-43F8-A153-0974AC240FEA}">
      <dsp:nvSpPr>
        <dsp:cNvPr id="0" name=""/>
        <dsp:cNvSpPr/>
      </dsp:nvSpPr>
      <dsp:spPr>
        <a:xfrm>
          <a:off x="3309088" y="1348399"/>
          <a:ext cx="2935624" cy="895007"/>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rgbClr val="FFFFFF"/>
              </a:solidFill>
              <a:latin typeface="Arial"/>
              <a:ea typeface="+mn-ea"/>
              <a:cs typeface="+mn-cs"/>
            </a:rPr>
            <a:t>Sefton Provider Alliance</a:t>
          </a:r>
          <a:r>
            <a:rPr lang="en-GB" sz="1600" u="none" kern="1200" dirty="0">
              <a:solidFill>
                <a:srgbClr val="FFFFFF"/>
              </a:solidFill>
              <a:latin typeface="Arial"/>
              <a:ea typeface="+mn-ea"/>
              <a:cs typeface="+mn-cs"/>
            </a:rPr>
            <a:t>:          Supporting its development, capacity &amp; capability to deliver</a:t>
          </a:r>
        </a:p>
      </dsp:txBody>
      <dsp:txXfrm>
        <a:off x="3309088" y="1348399"/>
        <a:ext cx="2935624" cy="895007"/>
      </dsp:txXfrm>
    </dsp:sp>
    <dsp:sp modelId="{30871862-6D5C-4978-8A22-67B40B9F0BE9}">
      <dsp:nvSpPr>
        <dsp:cNvPr id="0" name=""/>
        <dsp:cNvSpPr/>
      </dsp:nvSpPr>
      <dsp:spPr>
        <a:xfrm>
          <a:off x="3309088" y="2467158"/>
          <a:ext cx="2935624" cy="895007"/>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rgbClr val="FFFFFF"/>
              </a:solidFill>
              <a:latin typeface="Arial"/>
              <a:ea typeface="+mn-ea"/>
              <a:cs typeface="+mn-cs"/>
            </a:rPr>
            <a:t>Sefton Council</a:t>
          </a:r>
          <a:r>
            <a:rPr lang="en-GB" sz="1600" kern="1200" dirty="0">
              <a:solidFill>
                <a:srgbClr val="FFFFFF"/>
              </a:solidFill>
              <a:latin typeface="Arial"/>
              <a:ea typeface="+mn-ea"/>
              <a:cs typeface="+mn-cs"/>
            </a:rPr>
            <a:t>:                              Strengthening integration (delivery and commissioning)</a:t>
          </a:r>
          <a:endParaRPr lang="en-GB" sz="1600" u="sng" kern="1200" dirty="0">
            <a:solidFill>
              <a:srgbClr val="FFFFFF"/>
            </a:solidFill>
            <a:latin typeface="Arial"/>
            <a:ea typeface="+mn-ea"/>
            <a:cs typeface="+mn-cs"/>
          </a:endParaRPr>
        </a:p>
      </dsp:txBody>
      <dsp:txXfrm>
        <a:off x="3309088" y="2467158"/>
        <a:ext cx="2935624" cy="895007"/>
      </dsp:txXfrm>
    </dsp:sp>
    <dsp:sp modelId="{1A3942B6-6EA1-4E7B-8DC2-D47824E799A3}">
      <dsp:nvSpPr>
        <dsp:cNvPr id="0" name=""/>
        <dsp:cNvSpPr/>
      </dsp:nvSpPr>
      <dsp:spPr>
        <a:xfrm>
          <a:off x="3309088" y="3585918"/>
          <a:ext cx="2935624" cy="895007"/>
        </a:xfrm>
        <a:prstGeom prst="rect">
          <a:avLst/>
        </a:prstGeom>
        <a:solidFill>
          <a:srgbClr val="0070C0"/>
        </a:solidFill>
        <a:ln w="25400" cap="flat" cmpd="sng" algn="ctr">
          <a:solidFill>
            <a:srgbClr val="007AC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rgbClr val="FFFFFF"/>
              </a:solidFill>
              <a:latin typeface="Arial"/>
              <a:ea typeface="+mn-ea"/>
              <a:cs typeface="+mn-cs"/>
            </a:rPr>
            <a:t>Acute &amp; Specialist Services</a:t>
          </a:r>
          <a:r>
            <a:rPr lang="en-GB" sz="1600" u="none" kern="1200" dirty="0">
              <a:solidFill>
                <a:srgbClr val="FFFFFF"/>
              </a:solidFill>
              <a:latin typeface="Arial"/>
              <a:ea typeface="+mn-ea"/>
              <a:cs typeface="+mn-cs"/>
            </a:rPr>
            <a:t>:             Working to develop sustainable delivery models</a:t>
          </a:r>
        </a:p>
      </dsp:txBody>
      <dsp:txXfrm>
        <a:off x="3309088" y="3585918"/>
        <a:ext cx="2935624" cy="89500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6A34191-BA4A-48EC-9EAB-7CF2792DBC8C}" type="datetimeFigureOut">
              <a:rPr lang="en-GB" smtClean="0"/>
              <a:t>16/09/2021</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40B41DE-504E-43D5-9614-013CAE195D1B}" type="slidenum">
              <a:rPr lang="en-GB" smtClean="0"/>
              <a:t>‹#›</a:t>
            </a:fld>
            <a:endParaRPr lang="en-GB"/>
          </a:p>
        </p:txBody>
      </p:sp>
    </p:spTree>
    <p:extLst>
      <p:ext uri="{BB962C8B-B14F-4D97-AF65-F5344CB8AC3E}">
        <p14:creationId xmlns:p14="http://schemas.microsoft.com/office/powerpoint/2010/main" val="1648738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22DE3DC-66C1-4491-9ECB-0019AADA7C0B}" type="datetimeFigureOut">
              <a:rPr lang="en-GB" smtClean="0"/>
              <a:t>16/09/2021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2501ED5-640B-4823-88C5-3B5510CACAE2}" type="slidenum">
              <a:rPr lang="en-GB" smtClean="0"/>
              <a:t>‹#›</a:t>
            </a:fld>
            <a:endParaRPr lang="en-GB"/>
          </a:p>
        </p:txBody>
      </p:sp>
    </p:spTree>
    <p:extLst>
      <p:ext uri="{BB962C8B-B14F-4D97-AF65-F5344CB8AC3E}">
        <p14:creationId xmlns:p14="http://schemas.microsoft.com/office/powerpoint/2010/main" val="339584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501ED5-640B-4823-88C5-3B5510CACAE2}" type="slidenum">
              <a:rPr lang="en-GB" smtClean="0"/>
              <a:t>9</a:t>
            </a:fld>
            <a:endParaRPr lang="en-GB"/>
          </a:p>
        </p:txBody>
      </p:sp>
    </p:spTree>
    <p:extLst>
      <p:ext uri="{BB962C8B-B14F-4D97-AF65-F5344CB8AC3E}">
        <p14:creationId xmlns:p14="http://schemas.microsoft.com/office/powerpoint/2010/main" val="85740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spcBef>
                <a:spcPts val="450"/>
              </a:spcBef>
              <a:spcAft>
                <a:spcPts val="450"/>
              </a:spcAft>
              <a:buFont typeface="Arial" panose="020B0604020202020204" pitchFamily="34" charset="0"/>
              <a:buChar char="•"/>
            </a:pPr>
            <a:r>
              <a:rPr lang="en-GB" sz="1200" dirty="0">
                <a:solidFill>
                  <a:srgbClr val="000000"/>
                </a:solidFill>
                <a:latin typeface="Arial"/>
              </a:rPr>
              <a:t>The map highlights Sefton’s 8:3 locality model which includes:</a:t>
            </a:r>
          </a:p>
          <a:p>
            <a:pPr marL="214313" indent="-214313">
              <a:spcBef>
                <a:spcPts val="450"/>
              </a:spcBef>
              <a:spcAft>
                <a:spcPts val="450"/>
              </a:spcAft>
              <a:buFont typeface="Arial" panose="020B0604020202020204" pitchFamily="34" charset="0"/>
              <a:buChar char="•"/>
            </a:pPr>
            <a:r>
              <a:rPr lang="en-GB" sz="1200" b="1" dirty="0">
                <a:solidFill>
                  <a:srgbClr val="000000"/>
                </a:solidFill>
                <a:latin typeface="Arial"/>
              </a:rPr>
              <a:t>8 Health localities</a:t>
            </a:r>
            <a:r>
              <a:rPr lang="en-GB" sz="1200" dirty="0">
                <a:solidFill>
                  <a:srgbClr val="000000"/>
                </a:solidFill>
                <a:latin typeface="Arial"/>
              </a:rPr>
              <a:t> covering 3 primary care networks (PCNs) based on 30-50,000 populations </a:t>
            </a:r>
          </a:p>
          <a:p>
            <a:pPr marL="214313" indent="-214313">
              <a:spcBef>
                <a:spcPts val="450"/>
              </a:spcBef>
              <a:spcAft>
                <a:spcPts val="450"/>
              </a:spcAft>
              <a:buFont typeface="Arial" panose="020B0604020202020204" pitchFamily="34" charset="0"/>
              <a:buChar char="•"/>
            </a:pPr>
            <a:r>
              <a:rPr lang="en-GB" sz="1200" b="1" dirty="0">
                <a:solidFill>
                  <a:srgbClr val="000000"/>
                </a:solidFill>
                <a:latin typeface="Arial"/>
              </a:rPr>
              <a:t>3 council localities </a:t>
            </a:r>
            <a:r>
              <a:rPr lang="en-GB" sz="1200" dirty="0">
                <a:solidFill>
                  <a:srgbClr val="000000"/>
                </a:solidFill>
                <a:latin typeface="Arial"/>
              </a:rPr>
              <a:t>based on equalised demand and serving increasingly larger population footprints, from 55,000 in the south to 120,000+ in the north</a:t>
            </a:r>
          </a:p>
          <a:p>
            <a:pPr marL="214313" indent="-214313">
              <a:spcBef>
                <a:spcPts val="450"/>
              </a:spcBef>
              <a:spcAft>
                <a:spcPts val="450"/>
              </a:spcAft>
              <a:buFont typeface="Arial" panose="020B0604020202020204" pitchFamily="34" charset="0"/>
              <a:buChar char="•"/>
            </a:pPr>
            <a:r>
              <a:rPr lang="en-GB" sz="1200" b="1" dirty="0">
                <a:solidFill>
                  <a:srgbClr val="000000"/>
                </a:solidFill>
                <a:latin typeface="Arial"/>
              </a:rPr>
              <a:t>4 health localities</a:t>
            </a:r>
            <a:r>
              <a:rPr lang="en-GB" sz="1200" dirty="0">
                <a:solidFill>
                  <a:srgbClr val="000000"/>
                </a:solidFill>
                <a:latin typeface="Arial"/>
              </a:rPr>
              <a:t> (with 1 coterminous PCN) </a:t>
            </a:r>
            <a:r>
              <a:rPr lang="en-GB" sz="1200" b="1" dirty="0">
                <a:solidFill>
                  <a:srgbClr val="000000"/>
                </a:solidFill>
                <a:latin typeface="Arial"/>
              </a:rPr>
              <a:t>in Southport &amp; Formby </a:t>
            </a:r>
            <a:r>
              <a:rPr lang="en-GB" sz="1200" dirty="0">
                <a:solidFill>
                  <a:srgbClr val="000000"/>
                </a:solidFill>
                <a:latin typeface="Arial"/>
              </a:rPr>
              <a:t>and aligns to the council’s north locality (turquoise border)</a:t>
            </a:r>
          </a:p>
          <a:p>
            <a:pPr marL="214313" indent="-214313">
              <a:spcBef>
                <a:spcPts val="450"/>
              </a:spcBef>
              <a:spcAft>
                <a:spcPts val="450"/>
              </a:spcAft>
              <a:buFont typeface="Arial" panose="020B0604020202020204" pitchFamily="34" charset="0"/>
              <a:buChar char="•"/>
            </a:pPr>
            <a:r>
              <a:rPr lang="en-GB" sz="1200" b="1" dirty="0">
                <a:solidFill>
                  <a:srgbClr val="000000"/>
                </a:solidFill>
                <a:latin typeface="Arial"/>
              </a:rPr>
              <a:t>4 health localities </a:t>
            </a:r>
            <a:r>
              <a:rPr lang="en-GB" sz="1200" dirty="0">
                <a:solidFill>
                  <a:srgbClr val="000000"/>
                </a:solidFill>
                <a:latin typeface="Arial"/>
              </a:rPr>
              <a:t>(with 2 PCNs) </a:t>
            </a:r>
            <a:r>
              <a:rPr lang="en-GB" sz="1200" b="1" dirty="0">
                <a:solidFill>
                  <a:srgbClr val="000000"/>
                </a:solidFill>
                <a:latin typeface="Arial"/>
              </a:rPr>
              <a:t>in south Sefton </a:t>
            </a:r>
            <a:r>
              <a:rPr lang="en-GB" sz="1200" dirty="0">
                <a:solidFill>
                  <a:srgbClr val="000000"/>
                </a:solidFill>
                <a:latin typeface="Arial"/>
              </a:rPr>
              <a:t>and align to the council’s central and south localities (orange and green borders)</a:t>
            </a:r>
          </a:p>
          <a:p>
            <a:pPr marL="214313" indent="-214313">
              <a:spcBef>
                <a:spcPts val="450"/>
              </a:spcBef>
              <a:spcAft>
                <a:spcPts val="450"/>
              </a:spcAft>
              <a:buFont typeface="Arial" panose="020B0604020202020204" pitchFamily="34" charset="0"/>
              <a:buChar char="•"/>
            </a:pPr>
            <a:r>
              <a:rPr lang="en-GB" sz="1200" dirty="0">
                <a:solidFill>
                  <a:srgbClr val="000000"/>
                </a:solidFill>
                <a:latin typeface="Arial"/>
              </a:rPr>
              <a:t>Partner services are aligned to the 8 or 3 locality approach – </a:t>
            </a:r>
            <a:r>
              <a:rPr lang="en-GB" sz="1200" b="1" dirty="0">
                <a:solidFill>
                  <a:srgbClr val="000000"/>
                </a:solidFill>
                <a:latin typeface="Arial"/>
              </a:rPr>
              <a:t>the goal is to strengthen working relationships across partners so services are seamless or more integrated for local people</a:t>
            </a:r>
          </a:p>
          <a:p>
            <a:endParaRPr lang="en-GB" dirty="0"/>
          </a:p>
        </p:txBody>
      </p:sp>
      <p:sp>
        <p:nvSpPr>
          <p:cNvPr id="4" name="Slide Number Placeholder 3"/>
          <p:cNvSpPr>
            <a:spLocks noGrp="1"/>
          </p:cNvSpPr>
          <p:nvPr>
            <p:ph type="sldNum" sz="quarter" idx="5"/>
          </p:nvPr>
        </p:nvSpPr>
        <p:spPr/>
        <p:txBody>
          <a:bodyPr/>
          <a:lstStyle/>
          <a:p>
            <a:fld id="{22501ED5-640B-4823-88C5-3B5510CACAE2}" type="slidenum">
              <a:rPr lang="en-GB" smtClean="0"/>
              <a:t>20</a:t>
            </a:fld>
            <a:endParaRPr lang="en-GB"/>
          </a:p>
        </p:txBody>
      </p:sp>
    </p:spTree>
    <p:extLst>
      <p:ext uri="{BB962C8B-B14F-4D97-AF65-F5344CB8AC3E}">
        <p14:creationId xmlns:p14="http://schemas.microsoft.com/office/powerpoint/2010/main" val="204979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501ED5-640B-4823-88C5-3B5510CACAE2}" type="slidenum">
              <a:rPr lang="en-GB" smtClean="0"/>
              <a:t>21</a:t>
            </a:fld>
            <a:endParaRPr lang="en-GB"/>
          </a:p>
        </p:txBody>
      </p:sp>
    </p:spTree>
    <p:extLst>
      <p:ext uri="{BB962C8B-B14F-4D97-AF65-F5344CB8AC3E}">
        <p14:creationId xmlns:p14="http://schemas.microsoft.com/office/powerpoint/2010/main" val="294873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2501ED5-640B-4823-88C5-3B5510CACAE2}" type="slidenum">
              <a:rPr lang="en-GB" smtClean="0"/>
              <a:t>23</a:t>
            </a:fld>
            <a:endParaRPr lang="en-GB"/>
          </a:p>
        </p:txBody>
      </p:sp>
      <p:sp>
        <p:nvSpPr>
          <p:cNvPr id="5" name="Notes Placeholder 4">
            <a:extLst>
              <a:ext uri="{FF2B5EF4-FFF2-40B4-BE49-F238E27FC236}">
                <a16:creationId xmlns:a16="http://schemas.microsoft.com/office/drawing/2014/main" id="{061F17C8-61C2-4227-B810-9D11881E917F}"/>
              </a:ext>
            </a:extLst>
          </p:cNvPr>
          <p:cNvSpPr txBox="1">
            <a:spLocks noGrp="1"/>
          </p:cNvSpPr>
          <p:nvPr>
            <p:ph type="body" idx="1"/>
          </p:nvPr>
        </p:nvSpPr>
        <p:spPr>
          <a:xfrm>
            <a:off x="679450" y="4714875"/>
            <a:ext cx="5438775" cy="4467225"/>
          </a:xfrm>
          <a:prstGeom prst="rect">
            <a:avLst/>
          </a:prstGeom>
          <a:solidFill>
            <a:srgbClr val="F79646">
              <a:lumMod val="40000"/>
              <a:lumOff val="60000"/>
            </a:srgbClr>
          </a:solidFill>
          <a:ln w="3175">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Commissioning</a:t>
            </a: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Leaner and more strategic; a key enabler for integration at place and sub-system levels is pooled budgets:</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Integrated at place with the Council</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Integrated at scale (across places) for acute services</a:t>
            </a:r>
          </a:p>
        </p:txBody>
      </p:sp>
      <p:sp>
        <p:nvSpPr>
          <p:cNvPr id="6" name="TextBox 5">
            <a:extLst>
              <a:ext uri="{FF2B5EF4-FFF2-40B4-BE49-F238E27FC236}">
                <a16:creationId xmlns:a16="http://schemas.microsoft.com/office/drawing/2014/main" id="{0C330971-F1D4-417E-9F19-7AD570F64EF4}"/>
              </a:ext>
            </a:extLst>
          </p:cNvPr>
          <p:cNvSpPr txBox="1"/>
          <p:nvPr/>
        </p:nvSpPr>
        <p:spPr>
          <a:xfrm>
            <a:off x="917575" y="5971431"/>
            <a:ext cx="2188800" cy="646331"/>
          </a:xfrm>
          <a:prstGeom prst="rect">
            <a:avLst/>
          </a:prstGeom>
          <a:solidFill>
            <a:srgbClr val="4BACC6">
              <a:lumMod val="20000"/>
              <a:lumOff val="80000"/>
            </a:srgbClr>
          </a:solidFill>
          <a:ln w="3175">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Service Provision</a:t>
            </a: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Based on “… footprints that respect patient flows”</a:t>
            </a:r>
          </a:p>
        </p:txBody>
      </p:sp>
      <p:sp>
        <p:nvSpPr>
          <p:cNvPr id="7" name="TextBox 6">
            <a:extLst>
              <a:ext uri="{FF2B5EF4-FFF2-40B4-BE49-F238E27FC236}">
                <a16:creationId xmlns:a16="http://schemas.microsoft.com/office/drawing/2014/main" id="{3E583287-CCB4-42BA-A5BC-463405E71BF1}"/>
              </a:ext>
            </a:extLst>
          </p:cNvPr>
          <p:cNvSpPr txBox="1"/>
          <p:nvPr/>
        </p:nvSpPr>
        <p:spPr>
          <a:xfrm>
            <a:off x="3344500" y="5978991"/>
            <a:ext cx="2189527" cy="1938992"/>
          </a:xfrm>
          <a:prstGeom prst="rect">
            <a:avLst/>
          </a:prstGeom>
          <a:solidFill>
            <a:srgbClr val="4BACC6">
              <a:lumMod val="20000"/>
              <a:lumOff val="80000"/>
            </a:srgbClr>
          </a:solidFill>
          <a:ln w="3175">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Applying pareto’s law: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80% of service provision is expected to be within “place” and built upwards from PCNs. </a:t>
            </a: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Place is the emerging footprint (in C&amp;M) for an ICP with vertical integration and where population health management is embedded</a:t>
            </a:r>
          </a:p>
        </p:txBody>
      </p:sp>
      <p:sp>
        <p:nvSpPr>
          <p:cNvPr id="8" name="TextBox 7">
            <a:extLst>
              <a:ext uri="{FF2B5EF4-FFF2-40B4-BE49-F238E27FC236}">
                <a16:creationId xmlns:a16="http://schemas.microsoft.com/office/drawing/2014/main" id="{520A6EC1-4A73-4B2D-8D17-9A975AD08160}"/>
              </a:ext>
            </a:extLst>
          </p:cNvPr>
          <p:cNvSpPr txBox="1"/>
          <p:nvPr/>
        </p:nvSpPr>
        <p:spPr>
          <a:xfrm>
            <a:off x="917575" y="6908079"/>
            <a:ext cx="2188800" cy="1200329"/>
          </a:xfrm>
          <a:prstGeom prst="rect">
            <a:avLst/>
          </a:prstGeom>
          <a:solidFill>
            <a:srgbClr val="4BACC6">
              <a:lumMod val="20000"/>
              <a:lumOff val="80000"/>
            </a:srgbClr>
          </a:solidFill>
          <a:ln w="3175">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20% of service provision is “at scale” supporting acute collaboration across places</a:t>
            </a: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 and new acute provider group models as per Salford and Warks</a:t>
            </a:r>
          </a:p>
        </p:txBody>
      </p:sp>
    </p:spTree>
    <p:extLst>
      <p:ext uri="{BB962C8B-B14F-4D97-AF65-F5344CB8AC3E}">
        <p14:creationId xmlns:p14="http://schemas.microsoft.com/office/powerpoint/2010/main" val="125927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1ED5-640B-4823-88C5-3B5510CACAE2}" type="slidenum">
              <a:rPr lang="en-GB" smtClean="0"/>
              <a:t>29</a:t>
            </a:fld>
            <a:endParaRPr lang="en-GB"/>
          </a:p>
        </p:txBody>
      </p:sp>
    </p:spTree>
    <p:extLst>
      <p:ext uri="{BB962C8B-B14F-4D97-AF65-F5344CB8AC3E}">
        <p14:creationId xmlns:p14="http://schemas.microsoft.com/office/powerpoint/2010/main" val="1002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12.5</a:t>
            </a:r>
            <a:r>
              <a:rPr lang="en-GB" dirty="0"/>
              <a:t> </a:t>
            </a:r>
            <a:r>
              <a:rPr lang="en-GB" sz="1200" b="0" i="0" u="none" strike="noStrike" kern="1200" dirty="0">
                <a:solidFill>
                  <a:schemeClr val="tx1"/>
                </a:solidFill>
                <a:effectLst/>
                <a:latin typeface="+mn-lt"/>
                <a:ea typeface="+mn-ea"/>
                <a:cs typeface="+mn-cs"/>
              </a:rPr>
              <a:t>Standard number of hours</a:t>
            </a:r>
            <a:r>
              <a:rPr lang="en-GB" dirty="0"/>
              <a:t> </a:t>
            </a:r>
          </a:p>
          <a:p>
            <a:r>
              <a:rPr lang="en-GB" sz="1200" b="0" i="0" u="none" strike="noStrike" kern="1200" dirty="0">
                <a:solidFill>
                  <a:schemeClr val="tx1"/>
                </a:solidFill>
                <a:effectLst/>
                <a:latin typeface="+mn-lt"/>
                <a:ea typeface="+mn-ea"/>
                <a:cs typeface="+mn-cs"/>
              </a:rPr>
              <a:t>62.5</a:t>
            </a:r>
            <a:r>
              <a:rPr lang="en-GB" dirty="0"/>
              <a:t> </a:t>
            </a:r>
            <a:r>
              <a:rPr lang="en-GB" sz="1200" b="0" i="0" u="none" strike="noStrike" kern="1200" dirty="0">
                <a:solidFill>
                  <a:schemeClr val="tx1"/>
                </a:solidFill>
                <a:effectLst/>
                <a:latin typeface="+mn-lt"/>
                <a:ea typeface="+mn-ea"/>
                <a:cs typeface="+mn-cs"/>
              </a:rPr>
              <a:t>Number hours worked if worked 5 days a week</a:t>
            </a:r>
            <a:r>
              <a:rPr lang="en-GB" dirty="0"/>
              <a:t> </a:t>
            </a:r>
          </a:p>
          <a:p>
            <a:r>
              <a:rPr lang="en-GB" sz="1200" b="0" i="0" u="none" strike="noStrike" kern="1200" dirty="0">
                <a:solidFill>
                  <a:schemeClr val="tx1"/>
                </a:solidFill>
                <a:effectLst/>
                <a:latin typeface="+mn-lt"/>
                <a:ea typeface="+mn-ea"/>
                <a:cs typeface="+mn-cs"/>
              </a:rPr>
              <a:t>10min</a:t>
            </a:r>
            <a:r>
              <a:rPr lang="en-GB" dirty="0"/>
              <a:t> </a:t>
            </a:r>
            <a:r>
              <a:rPr lang="en-GB" sz="1200" b="0" i="0" u="none" strike="noStrike" kern="1200" dirty="0">
                <a:solidFill>
                  <a:schemeClr val="tx1"/>
                </a:solidFill>
                <a:effectLst/>
                <a:latin typeface="+mn-lt"/>
                <a:ea typeface="+mn-ea"/>
                <a:cs typeface="+mn-cs"/>
              </a:rPr>
              <a:t>Time for breaks </a:t>
            </a:r>
            <a:r>
              <a:rPr lang="en-GB" dirty="0"/>
              <a:t> </a:t>
            </a:r>
          </a:p>
          <a:p>
            <a:r>
              <a:rPr lang="en-GB" sz="1200" b="0" i="0" u="none" strike="noStrike" kern="1200" dirty="0">
                <a:solidFill>
                  <a:schemeClr val="tx1"/>
                </a:solidFill>
                <a:effectLst/>
                <a:latin typeface="+mn-lt"/>
                <a:ea typeface="+mn-ea"/>
                <a:cs typeface="+mn-cs"/>
              </a:rPr>
              <a:t>100%</a:t>
            </a:r>
            <a:r>
              <a:rPr lang="en-GB" dirty="0"/>
              <a:t> </a:t>
            </a:r>
            <a:r>
              <a:rPr lang="en-GB" sz="1200" b="0" i="0" u="none" strike="noStrike" kern="1200" dirty="0">
                <a:solidFill>
                  <a:schemeClr val="tx1"/>
                </a:solidFill>
                <a:effectLst/>
                <a:latin typeface="+mn-lt"/>
                <a:ea typeface="+mn-ea"/>
                <a:cs typeface="+mn-cs"/>
              </a:rPr>
              <a:t>Concentration requirement</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Previous day I was in</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Tuesday </a:t>
            </a:r>
            <a:r>
              <a:rPr lang="en-GB" dirty="0"/>
              <a:t> </a:t>
            </a:r>
          </a:p>
          <a:p>
            <a:r>
              <a:rPr lang="en-GB" sz="1200" b="0" i="0" u="none" strike="noStrike" kern="1200" dirty="0">
                <a:solidFill>
                  <a:schemeClr val="tx1"/>
                </a:solidFill>
                <a:effectLst/>
                <a:latin typeface="+mn-lt"/>
                <a:ea typeface="+mn-ea"/>
                <a:cs typeface="+mn-cs"/>
              </a:rPr>
              <a:t>4 GP</a:t>
            </a:r>
            <a:r>
              <a:rPr lang="en-GB" dirty="0"/>
              <a:t> </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GPST</a:t>
            </a:r>
            <a:r>
              <a:rPr lang="en-GB" dirty="0"/>
              <a:t> </a:t>
            </a:r>
            <a:r>
              <a:rPr lang="en-GB" sz="1200" b="0" i="0" u="none" strike="noStrike" kern="1200" dirty="0">
                <a:solidFill>
                  <a:schemeClr val="tx1"/>
                </a:solidFill>
                <a:effectLst/>
                <a:latin typeface="+mn-lt"/>
                <a:ea typeface="+mn-ea"/>
                <a:cs typeface="+mn-cs"/>
              </a:rPr>
              <a:t>2</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 Pharm</a:t>
            </a:r>
            <a:r>
              <a:rPr lang="en-GB" dirty="0"/>
              <a:t> </a:t>
            </a:r>
            <a:r>
              <a:rPr lang="en-GB" sz="1200" b="0" i="0" u="none" strike="noStrike" kern="1200" dirty="0">
                <a:solidFill>
                  <a:schemeClr val="tx1"/>
                </a:solidFill>
                <a:effectLst/>
                <a:latin typeface="+mn-lt"/>
                <a:ea typeface="+mn-ea"/>
                <a:cs typeface="+mn-cs"/>
              </a:rPr>
              <a:t>1  ANP 1 PN 2</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2 GP</a:t>
            </a:r>
            <a:r>
              <a:rPr lang="en-GB" dirty="0"/>
              <a:t> </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GPST</a:t>
            </a:r>
            <a:r>
              <a:rPr lang="en-GB" dirty="0"/>
              <a:t> </a:t>
            </a:r>
            <a:r>
              <a:rPr lang="en-GB" sz="1200" b="0" i="0" u="none" strike="noStrike" kern="1200" dirty="0">
                <a:solidFill>
                  <a:schemeClr val="tx1"/>
                </a:solidFill>
                <a:effectLst/>
                <a:latin typeface="+mn-lt"/>
                <a:ea typeface="+mn-ea"/>
                <a:cs typeface="+mn-cs"/>
              </a:rPr>
              <a:t>0</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 Pharm</a:t>
            </a:r>
            <a:r>
              <a:rPr lang="en-GB" dirty="0"/>
              <a:t> </a:t>
            </a:r>
            <a:r>
              <a:rPr lang="en-GB" sz="1200" b="0" i="0" u="none" strike="noStrike" kern="1200" dirty="0">
                <a:solidFill>
                  <a:schemeClr val="tx1"/>
                </a:solidFill>
                <a:effectLst/>
                <a:latin typeface="+mn-lt"/>
                <a:ea typeface="+mn-ea"/>
                <a:cs typeface="+mn-cs"/>
              </a:rPr>
              <a:t>1  ANP 1 PN 2</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1 GP  GPST</a:t>
            </a:r>
            <a:r>
              <a:rPr lang="en-GB" dirty="0"/>
              <a:t> </a:t>
            </a:r>
            <a:r>
              <a:rPr lang="en-GB" sz="1200" b="0" i="0" u="none" strike="noStrike" kern="1200" dirty="0">
                <a:solidFill>
                  <a:schemeClr val="tx1"/>
                </a:solidFill>
                <a:effectLst/>
                <a:latin typeface="+mn-lt"/>
                <a:ea typeface="+mn-ea"/>
                <a:cs typeface="+mn-cs"/>
              </a:rPr>
              <a:t>0</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 Pharm</a:t>
            </a:r>
            <a:r>
              <a:rPr lang="en-GB" dirty="0"/>
              <a:t> </a:t>
            </a:r>
            <a:r>
              <a:rPr lang="en-GB" sz="1200" b="0" i="0" u="none" strike="noStrike" kern="1200" dirty="0">
                <a:solidFill>
                  <a:schemeClr val="tx1"/>
                </a:solidFill>
                <a:effectLst/>
                <a:latin typeface="+mn-lt"/>
                <a:ea typeface="+mn-ea"/>
                <a:cs typeface="+mn-cs"/>
              </a:rPr>
              <a:t>1  ANP 1 PN 2</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1 GP covering 5 fully trained clinicians</a:t>
            </a:r>
          </a:p>
          <a:p>
            <a:r>
              <a:rPr lang="en-GB" sz="1200" b="0" i="0" u="none" strike="noStrike" kern="1200" dirty="0">
                <a:solidFill>
                  <a:schemeClr val="tx1"/>
                </a:solidFill>
                <a:effectLst/>
                <a:latin typeface="+mn-lt"/>
                <a:ea typeface="+mn-ea"/>
                <a:cs typeface="+mn-cs"/>
              </a:rPr>
              <a:t>13.5h</a:t>
            </a:r>
          </a:p>
        </p:txBody>
      </p:sp>
      <p:sp>
        <p:nvSpPr>
          <p:cNvPr id="4" name="Slide Number Placeholder 3"/>
          <p:cNvSpPr>
            <a:spLocks noGrp="1"/>
          </p:cNvSpPr>
          <p:nvPr>
            <p:ph type="sldNum" sz="quarter" idx="10"/>
          </p:nvPr>
        </p:nvSpPr>
        <p:spPr/>
        <p:txBody>
          <a:bodyPr/>
          <a:lstStyle/>
          <a:p>
            <a:fld id="{22501ED5-640B-4823-88C5-3B5510CACAE2}" type="slidenum">
              <a:rPr lang="en-GB" smtClean="0"/>
              <a:t>30</a:t>
            </a:fld>
            <a:endParaRPr lang="en-GB"/>
          </a:p>
        </p:txBody>
      </p:sp>
    </p:spTree>
    <p:extLst>
      <p:ext uri="{BB962C8B-B14F-4D97-AF65-F5344CB8AC3E}">
        <p14:creationId xmlns:p14="http://schemas.microsoft.com/office/powerpoint/2010/main" val="2443104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10"/>
            <a:ext cx="7772400" cy="749945"/>
          </a:xfrm>
        </p:spPr>
        <p:txBody>
          <a:bodyPr/>
          <a:lstStyle>
            <a:lvl1pPr algn="l">
              <a:defRPr/>
            </a:lvl1pPr>
          </a:lstStyle>
          <a:p>
            <a:r>
              <a:rPr lang="en-US"/>
              <a:t>Click to edit Master title style</a:t>
            </a:r>
            <a:endParaRPr lang="en-GB" dirty="0"/>
          </a:p>
        </p:txBody>
      </p:sp>
      <p:sp>
        <p:nvSpPr>
          <p:cNvPr id="3" name="Subtitle 2"/>
          <p:cNvSpPr>
            <a:spLocks noGrp="1"/>
          </p:cNvSpPr>
          <p:nvPr>
            <p:ph type="subTitle" idx="1"/>
          </p:nvPr>
        </p:nvSpPr>
        <p:spPr>
          <a:xfrm>
            <a:off x="683568" y="2492896"/>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0" y="0"/>
            <a:ext cx="2133600" cy="365125"/>
          </a:xfrm>
        </p:spPr>
        <p:txBody>
          <a:bodyPr/>
          <a:lstStyle/>
          <a:p>
            <a:fld id="{EE89B171-C960-4889-83DF-0999584C7C44}" type="datetimeFigureOut">
              <a:rPr lang="en-GB" smtClean="0"/>
              <a:t>16/09/2021</a:t>
            </a:fld>
            <a:endParaRPr lang="en-GB"/>
          </a:p>
        </p:txBody>
      </p:sp>
    </p:spTree>
    <p:extLst>
      <p:ext uri="{BB962C8B-B14F-4D97-AF65-F5344CB8AC3E}">
        <p14:creationId xmlns:p14="http://schemas.microsoft.com/office/powerpoint/2010/main" val="31528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89B171-C960-4889-83DF-0999584C7C44}" type="datetimeFigureOut">
              <a:rPr lang="en-GB" smtClean="0"/>
              <a:t>16/09/2021</a:t>
            </a:fld>
            <a:endParaRPr lang="en-GB"/>
          </a:p>
        </p:txBody>
      </p:sp>
    </p:spTree>
    <p:extLst>
      <p:ext uri="{BB962C8B-B14F-4D97-AF65-F5344CB8AC3E}">
        <p14:creationId xmlns:p14="http://schemas.microsoft.com/office/powerpoint/2010/main" val="18540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outh Sefton Dark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E89B171-C960-4889-83DF-0999584C7C44}" type="datetimeFigureOut">
              <a:rPr lang="en-GB" smtClean="0"/>
              <a:t>16/09/2021</a:t>
            </a:fld>
            <a:endParaRPr lang="en-GB"/>
          </a:p>
        </p:txBody>
      </p:sp>
    </p:spTree>
    <p:extLst>
      <p:ext uri="{BB962C8B-B14F-4D97-AF65-F5344CB8AC3E}">
        <p14:creationId xmlns:p14="http://schemas.microsoft.com/office/powerpoint/2010/main" val="23174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oint CCG">
    <p:bg>
      <p:bgPr>
        <a:blipFill dpi="0" rotWithShape="1">
          <a:blip r:embed="rId2">
            <a:lum/>
          </a:blip>
          <a:srcRect/>
          <a:stretch>
            <a:fillRect l="-10000" t="80000" r="-10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78296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D383E5-EA0C-4F26-8A4D-7B016AD4E7A9}" type="datetimeFigureOut">
              <a:rPr lang="en-GB" smtClean="0"/>
              <a:t>16/09/2021</a:t>
            </a:fld>
            <a:endParaRPr lang="en-GB"/>
          </a:p>
        </p:txBody>
      </p:sp>
      <p:pic>
        <p:nvPicPr>
          <p:cNvPr id="1027" name="Picture 3" descr="C:\Users\McKerR\Desktop\JointCCG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
            <a:ext cx="3347864" cy="111516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468313" y="1916115"/>
            <a:ext cx="8280400" cy="388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3" descr="C:\Users\McKerR\Desktop\JointCCGlogo.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96136" y="3"/>
            <a:ext cx="3347864" cy="111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1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E89B171-C960-4889-83DF-0999584C7C44}" type="datetimeFigureOut">
              <a:rPr lang="en-GB" smtClean="0"/>
              <a:t>16/09/2021</a:t>
            </a:fld>
            <a:endParaRPr lang="en-GB"/>
          </a:p>
        </p:txBody>
      </p:sp>
    </p:spTree>
    <p:extLst>
      <p:ext uri="{BB962C8B-B14F-4D97-AF65-F5344CB8AC3E}">
        <p14:creationId xmlns:p14="http://schemas.microsoft.com/office/powerpoint/2010/main" val="346030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Joint CCG">
    <p:bg>
      <p:bgPr>
        <a:blipFill dpi="0" rotWithShape="1">
          <a:blip r:embed="rId2">
            <a:lum/>
          </a:blip>
          <a:srcRect/>
          <a:stretch>
            <a:fillRect l="-10000" t="80000" r="-10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782960"/>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D383E5-EA0C-4F26-8A4D-7B016AD4E7A9}" type="datetimeFigureOut">
              <a:rPr lang="en-GB" smtClean="0"/>
              <a:t>16/09/2021</a:t>
            </a:fld>
            <a:endParaRPr lang="en-GB"/>
          </a:p>
        </p:txBody>
      </p:sp>
      <p:pic>
        <p:nvPicPr>
          <p:cNvPr id="1027" name="Picture 3" descr="C:\Users\McKerR\Desktop\JointCCGlogo.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96136" y="3"/>
            <a:ext cx="3347864" cy="111516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468313" y="1916115"/>
            <a:ext cx="8280400" cy="388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710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908049"/>
            <a:ext cx="8229600" cy="654051"/>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3844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4288" y="0"/>
            <a:ext cx="2133601" cy="365125"/>
          </a:xfrm>
          <a:prstGeom prst="rect">
            <a:avLst/>
          </a:prstGeom>
        </p:spPr>
        <p:txBody>
          <a:bodyPr/>
          <a:lstStyle>
            <a:lvl1pPr>
              <a:defRPr/>
            </a:lvl1pPr>
          </a:lstStyle>
          <a:p>
            <a:pPr>
              <a:defRPr/>
            </a:pPr>
            <a:fld id="{44F61205-4204-4D1D-8039-52BFFE300336}" type="datetimeFigureOut">
              <a:rPr lang="en-GB"/>
              <a:pPr>
                <a:defRPr/>
              </a:pPr>
              <a:t>16/09/2021</a:t>
            </a:fld>
            <a:endParaRPr lang="en-GB" dirty="0"/>
          </a:p>
        </p:txBody>
      </p:sp>
    </p:spTree>
    <p:extLst>
      <p:ext uri="{BB962C8B-B14F-4D97-AF65-F5344CB8AC3E}">
        <p14:creationId xmlns:p14="http://schemas.microsoft.com/office/powerpoint/2010/main" val="163654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764704"/>
            <a:ext cx="8229600" cy="78296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1"/>
            <a:ext cx="8229600" cy="39890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9B171-C960-4889-83DF-0999584C7C44}" type="datetimeFigureOut">
              <a:rPr lang="en-GB" smtClean="0"/>
              <a:t>16/09/2021</a:t>
            </a:fld>
            <a:endParaRPr lang="en-GB"/>
          </a:p>
        </p:txBody>
      </p:sp>
      <p:pic>
        <p:nvPicPr>
          <p:cNvPr id="7" name="Picture 6"/>
          <p:cNvPicPr>
            <a:picLocks noChangeAspect="1"/>
          </p:cNvPicPr>
          <p:nvPr/>
        </p:nvPicPr>
        <p:blipFill rotWithShape="1">
          <a:blip r:embed="rId10" cstate="print">
            <a:extLst>
              <a:ext uri="{28A0092B-C50C-407E-A947-70E740481C1C}">
                <a14:useLocalDpi xmlns:a14="http://schemas.microsoft.com/office/drawing/2010/main" val="0"/>
              </a:ext>
            </a:extLst>
          </a:blip>
          <a:srcRect l="25049" t="16672" r="7475" b="25205"/>
          <a:stretch/>
        </p:blipFill>
        <p:spPr>
          <a:xfrm>
            <a:off x="6497480" y="44627"/>
            <a:ext cx="2611024" cy="1010599"/>
          </a:xfrm>
          <a:prstGeom prst="rect">
            <a:avLst/>
          </a:prstGeom>
        </p:spPr>
      </p:pic>
    </p:spTree>
    <p:extLst>
      <p:ext uri="{BB962C8B-B14F-4D97-AF65-F5344CB8AC3E}">
        <p14:creationId xmlns:p14="http://schemas.microsoft.com/office/powerpoint/2010/main" val="229738349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55" r:id="rId6"/>
    <p:sldLayoutId id="2147483663" r:id="rId7"/>
  </p:sldLayoutIdLst>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i="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outhseftonccg.nhs.uk/"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www.nhs.uk/conditions/coronavirus-covid-19/coronavirus-vaccination/find-a-walk-in-coronavirus-covid-19-vaccination-sit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communications@sefton.nhs.uk" TargetMode="External"/><Relationship Id="rId2" Type="http://schemas.openxmlformats.org/officeDocument/2006/relationships/hyperlink" Target="http://www.southseftonccg.nhs.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communications@sefton.nhs.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17389"/>
            <a:ext cx="7772400" cy="819523"/>
          </a:xfrm>
        </p:spPr>
        <p:txBody>
          <a:bodyPr>
            <a:noAutofit/>
          </a:bodyPr>
          <a:lstStyle/>
          <a:p>
            <a:pPr algn="ctr"/>
            <a:r>
              <a:rPr lang="en-GB" sz="4400" b="1" dirty="0"/>
              <a:t>Welcome </a:t>
            </a:r>
            <a:br>
              <a:rPr lang="en-GB" sz="4400" b="1" dirty="0"/>
            </a:br>
            <a:r>
              <a:rPr lang="en-GB" sz="4400" b="1" dirty="0"/>
              <a:t>Annual Review 2020-2021</a:t>
            </a:r>
          </a:p>
        </p:txBody>
      </p:sp>
      <p:sp>
        <p:nvSpPr>
          <p:cNvPr id="3" name="Subtitle 2"/>
          <p:cNvSpPr>
            <a:spLocks noGrp="1"/>
          </p:cNvSpPr>
          <p:nvPr>
            <p:ph type="subTitle" idx="1"/>
          </p:nvPr>
        </p:nvSpPr>
        <p:spPr>
          <a:xfrm>
            <a:off x="1187624" y="3476600"/>
            <a:ext cx="6616824" cy="1752600"/>
          </a:xfrm>
        </p:spPr>
        <p:txBody>
          <a:bodyPr>
            <a:normAutofit/>
          </a:bodyPr>
          <a:lstStyle/>
          <a:p>
            <a:pPr algn="ctr"/>
            <a:r>
              <a:rPr lang="en-GB" b="1" dirty="0"/>
              <a:t>8 September 2021</a:t>
            </a:r>
          </a:p>
        </p:txBody>
      </p:sp>
      <p:sp>
        <p:nvSpPr>
          <p:cNvPr id="4" name="TextBox 3"/>
          <p:cNvSpPr txBox="1"/>
          <p:nvPr/>
        </p:nvSpPr>
        <p:spPr>
          <a:xfrm>
            <a:off x="3635896" y="6309320"/>
            <a:ext cx="3456384" cy="369332"/>
          </a:xfrm>
          <a:prstGeom prst="rect">
            <a:avLst/>
          </a:prstGeom>
          <a:noFill/>
        </p:spPr>
        <p:txBody>
          <a:bodyPr wrap="square" rtlCol="0">
            <a:spAutoFit/>
          </a:bodyPr>
          <a:lstStyle/>
          <a:p>
            <a:r>
              <a:rPr lang="en-GB" b="1" dirty="0">
                <a:solidFill>
                  <a:schemeClr val="bg2"/>
                </a:solidFill>
              </a:rPr>
              <a:t>Follow us @NHSSSCCG</a:t>
            </a:r>
          </a:p>
        </p:txBody>
      </p:sp>
    </p:spTree>
    <p:extLst>
      <p:ext uri="{BB962C8B-B14F-4D97-AF65-F5344CB8AC3E}">
        <p14:creationId xmlns:p14="http://schemas.microsoft.com/office/powerpoint/2010/main" val="1717401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AC2"/>
              </a:solidFill>
              <a:effectLst/>
              <a:uLnTx/>
              <a:uFillTx/>
              <a:latin typeface="Arial"/>
              <a:ea typeface="+mn-ea"/>
              <a:cs typeface="+mn-cs"/>
            </a:endParaRPr>
          </a:p>
        </p:txBody>
      </p:sp>
      <p:sp>
        <p:nvSpPr>
          <p:cNvPr id="5" name="Title 1"/>
          <p:cNvSpPr txBox="1">
            <a:spLocks/>
          </p:cNvSpPr>
          <p:nvPr/>
        </p:nvSpPr>
        <p:spPr>
          <a:xfrm>
            <a:off x="166539" y="476672"/>
            <a:ext cx="5773613" cy="527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a:ea typeface="+mj-ea"/>
                <a:cs typeface="+mj-cs"/>
              </a:rPr>
              <a:t>How we involved you 2020-2021</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211" y="99617"/>
            <a:ext cx="27622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B2218C2-1153-4465-8290-7BB029DDD01B}"/>
              </a:ext>
            </a:extLst>
          </p:cNvPr>
          <p:cNvSpPr txBox="1"/>
          <p:nvPr/>
        </p:nvSpPr>
        <p:spPr>
          <a:xfrm>
            <a:off x="719572" y="1916832"/>
            <a:ext cx="7704856" cy="3693319"/>
          </a:xfrm>
          <a:prstGeom prst="rect">
            <a:avLst/>
          </a:prstGeom>
          <a:noFill/>
        </p:spPr>
        <p:txBody>
          <a:bodyPr wrap="square" rtlCol="0">
            <a:spAutoFit/>
          </a:bodyPr>
          <a:lstStyle/>
          <a:p>
            <a:pPr marL="285750" indent="-285750">
              <a:buFont typeface="Arial" panose="020B0604020202020204" pitchFamily="34" charset="0"/>
              <a:buChar char="•"/>
            </a:pPr>
            <a:r>
              <a:rPr lang="en-GB" b="1" dirty="0"/>
              <a:t>Virtual AGM </a:t>
            </a:r>
            <a:r>
              <a:rPr lang="en-GB" dirty="0"/>
              <a:t>– we informed residents of the past year and the challenges we faced when the pandemic hit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Working with partners </a:t>
            </a:r>
            <a:r>
              <a:rPr lang="en-GB" dirty="0"/>
              <a:t>– collaborating with partners like Healthwatch Sefton and Sefton Council to promote the vaccination programme and to carry out research to help with vaccine hesitancy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Shaping Care Together </a:t>
            </a:r>
            <a:r>
              <a:rPr lang="en-GB" dirty="0"/>
              <a:t>– working with partners in Southport, Formby and West Lancashire to gather views of local health and care services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Improving language services in GP practices </a:t>
            </a:r>
            <a:r>
              <a:rPr lang="en-GB" dirty="0"/>
              <a:t>– we engaged on a single approach to improve language services across the borough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3312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DB3F-5E54-4579-B1BD-67245C5A9BA3}"/>
              </a:ext>
            </a:extLst>
          </p:cNvPr>
          <p:cNvSpPr>
            <a:spLocks noGrp="1"/>
          </p:cNvSpPr>
          <p:nvPr>
            <p:ph type="title"/>
          </p:nvPr>
        </p:nvSpPr>
        <p:spPr>
          <a:xfrm>
            <a:off x="438549" y="697209"/>
            <a:ext cx="8229600" cy="654051"/>
          </a:xfrm>
        </p:spPr>
        <p:txBody>
          <a:bodyPr>
            <a:normAutofit fontScale="90000"/>
          </a:bodyPr>
          <a:lstStyle/>
          <a:p>
            <a:r>
              <a:rPr lang="en-GB" b="1" dirty="0"/>
              <a:t>Some of our challenges</a:t>
            </a:r>
            <a:r>
              <a:rPr lang="en-GB" dirty="0"/>
              <a:t> </a:t>
            </a:r>
          </a:p>
        </p:txBody>
      </p:sp>
      <p:sp>
        <p:nvSpPr>
          <p:cNvPr id="3" name="Text Placeholder 2">
            <a:extLst>
              <a:ext uri="{FF2B5EF4-FFF2-40B4-BE49-F238E27FC236}">
                <a16:creationId xmlns:a16="http://schemas.microsoft.com/office/drawing/2014/main" id="{289942E7-C39F-4EEA-8266-6706F5C3DA0E}"/>
              </a:ext>
            </a:extLst>
          </p:cNvPr>
          <p:cNvSpPr>
            <a:spLocks noGrp="1"/>
          </p:cNvSpPr>
          <p:nvPr>
            <p:ph type="body" idx="1"/>
          </p:nvPr>
        </p:nvSpPr>
        <p:spPr>
          <a:xfrm>
            <a:off x="438549" y="1700808"/>
            <a:ext cx="8229600" cy="3844925"/>
          </a:xfrm>
        </p:spPr>
        <p:txBody>
          <a:bodyPr>
            <a:normAutofit/>
          </a:bodyPr>
          <a:lstStyle/>
          <a:p>
            <a:r>
              <a:rPr lang="en-GB" sz="2400" dirty="0"/>
              <a:t>COVID-19 – a challenge for all and still ongoing</a:t>
            </a:r>
          </a:p>
          <a:p>
            <a:endParaRPr lang="en-GB" sz="2400" dirty="0"/>
          </a:p>
          <a:p>
            <a:r>
              <a:rPr lang="en-GB" sz="2400" dirty="0"/>
              <a:t>Financial challenges </a:t>
            </a:r>
          </a:p>
          <a:p>
            <a:endParaRPr lang="en-GB" sz="2400" dirty="0"/>
          </a:p>
          <a:p>
            <a:r>
              <a:rPr lang="en-GB" sz="2400" dirty="0"/>
              <a:t>Pressure on health and care services, in particular general practice</a:t>
            </a:r>
          </a:p>
          <a:p>
            <a:endParaRPr lang="en-GB" sz="2400" dirty="0"/>
          </a:p>
          <a:p>
            <a:r>
              <a:rPr lang="en-GB" sz="2400" dirty="0"/>
              <a:t>The inability to engage as fully as we would want</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57227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692696"/>
            <a:ext cx="8229600" cy="652935"/>
          </a:xfrm>
        </p:spPr>
        <p:txBody>
          <a:bodyPr anchor="t">
            <a:noAutofit/>
          </a:bodyPr>
          <a:lstStyle/>
          <a:p>
            <a:r>
              <a:rPr lang="en-GB" sz="3600" b="1" dirty="0"/>
              <a:t>One shared vision</a:t>
            </a:r>
            <a:endParaRPr lang="en-US" altLang="en-US" sz="3600" b="1" dirty="0">
              <a:ea typeface="Geneva" pitchFamily="126" charset="-128"/>
              <a:cs typeface="Arial" pitchFamily="34" charset="0"/>
            </a:endParaRPr>
          </a:p>
        </p:txBody>
      </p:sp>
      <p:sp>
        <p:nvSpPr>
          <p:cNvPr id="2" name="TextBox 1">
            <a:extLst>
              <a:ext uri="{FF2B5EF4-FFF2-40B4-BE49-F238E27FC236}">
                <a16:creationId xmlns:a16="http://schemas.microsoft.com/office/drawing/2014/main" id="{37A99606-6D1F-4AD3-8375-73B89BCC3B02}"/>
              </a:ext>
            </a:extLst>
          </p:cNvPr>
          <p:cNvSpPr txBox="1"/>
          <p:nvPr/>
        </p:nvSpPr>
        <p:spPr>
          <a:xfrm>
            <a:off x="971600" y="2305615"/>
            <a:ext cx="6624736" cy="2246769"/>
          </a:xfrm>
          <a:prstGeom prst="rect">
            <a:avLst/>
          </a:prstGeom>
          <a:noFill/>
        </p:spPr>
        <p:txBody>
          <a:bodyPr wrap="square" rtlCol="0">
            <a:spAutoFit/>
          </a:bodyPr>
          <a:lstStyle/>
          <a:p>
            <a:pPr algn="ctr"/>
            <a:r>
              <a:rPr lang="en-GB" sz="2800" dirty="0"/>
              <a:t>“A confident and connected borough that offers the things we all need to start, live and age well, where everyone has a fair chance of a positive and healthier future.”</a:t>
            </a:r>
          </a:p>
        </p:txBody>
      </p:sp>
    </p:spTree>
    <p:extLst>
      <p:ext uri="{BB962C8B-B14F-4D97-AF65-F5344CB8AC3E}">
        <p14:creationId xmlns:p14="http://schemas.microsoft.com/office/powerpoint/2010/main" val="300774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628800"/>
            <a:ext cx="4320480" cy="3600400"/>
          </a:xfrm>
        </p:spPr>
        <p:txBody>
          <a:bodyPr>
            <a:noAutofit/>
          </a:bodyPr>
          <a:lstStyle/>
          <a:p>
            <a:pPr>
              <a:buClr>
                <a:srgbClr val="FF6600"/>
              </a:buClr>
              <a:buSzPct val="150000"/>
            </a:pPr>
            <a:r>
              <a:rPr lang="en-GB" sz="1800" dirty="0"/>
              <a:t>NHS Southport and Formby CCG</a:t>
            </a:r>
          </a:p>
          <a:p>
            <a:pPr>
              <a:buClr>
                <a:srgbClr val="FF6600"/>
              </a:buClr>
              <a:buSzPct val="150000"/>
            </a:pPr>
            <a:r>
              <a:rPr lang="en-GB" sz="1800" dirty="0"/>
              <a:t>Sefton Council</a:t>
            </a:r>
          </a:p>
          <a:p>
            <a:pPr>
              <a:buClr>
                <a:srgbClr val="FF6600"/>
              </a:buClr>
              <a:buSzPct val="150000"/>
            </a:pPr>
            <a:r>
              <a:rPr lang="en-GB" sz="1800" dirty="0"/>
              <a:t>Mersey Care NHS Foundation Trust</a:t>
            </a:r>
          </a:p>
          <a:p>
            <a:pPr>
              <a:buClr>
                <a:srgbClr val="FF6600"/>
              </a:buClr>
              <a:buSzPct val="150000"/>
            </a:pPr>
            <a:r>
              <a:rPr lang="en-GB" sz="1800" dirty="0"/>
              <a:t>Southport and Ormskirk NHS Hospital Trust</a:t>
            </a:r>
          </a:p>
          <a:p>
            <a:pPr>
              <a:buClr>
                <a:srgbClr val="FF6600"/>
              </a:buClr>
              <a:buSzPct val="150000"/>
            </a:pPr>
            <a:r>
              <a:rPr lang="en-GB" sz="1800" dirty="0"/>
              <a:t>Liverpool University Hospital NHS Foundation Trust</a:t>
            </a:r>
          </a:p>
          <a:p>
            <a:pPr>
              <a:buClr>
                <a:srgbClr val="FF6600"/>
              </a:buClr>
              <a:buSzPct val="150000"/>
            </a:pPr>
            <a:r>
              <a:rPr lang="en-GB" sz="1800" dirty="0"/>
              <a:t>Alder Hey Children’s Hospital NHS Foundation Trust</a:t>
            </a:r>
          </a:p>
          <a:p>
            <a:pPr>
              <a:buClr>
                <a:srgbClr val="FF6600"/>
              </a:buClr>
              <a:buSzPct val="150000"/>
            </a:pPr>
            <a:r>
              <a:rPr lang="en-GB" sz="1800" dirty="0">
                <a:highlight>
                  <a:srgbClr val="FFFFFF"/>
                </a:highlight>
              </a:rPr>
              <a:t>The Walton Centre </a:t>
            </a:r>
          </a:p>
          <a:p>
            <a:pPr>
              <a:buClr>
                <a:srgbClr val="FF6600"/>
              </a:buClr>
              <a:buSzPct val="150000"/>
            </a:pPr>
            <a:r>
              <a:rPr lang="en-GB" sz="1800" dirty="0">
                <a:highlight>
                  <a:srgbClr val="FFFFFF"/>
                </a:highlight>
              </a:rPr>
              <a:t>Liverpool Heart and Chest Hospital</a:t>
            </a:r>
            <a:endParaRPr lang="en-GB" sz="1800" b="1" dirty="0">
              <a:highlight>
                <a:srgbClr val="FFFFFF"/>
              </a:highlight>
            </a:endParaRPr>
          </a:p>
          <a:p>
            <a:endParaRPr lang="en-GB" sz="1800" dirty="0"/>
          </a:p>
        </p:txBody>
      </p:sp>
      <p:sp>
        <p:nvSpPr>
          <p:cNvPr id="4" name="Text Placeholder 2"/>
          <p:cNvSpPr txBox="1">
            <a:spLocks/>
          </p:cNvSpPr>
          <p:nvPr/>
        </p:nvSpPr>
        <p:spPr>
          <a:xfrm>
            <a:off x="4716016" y="1629798"/>
            <a:ext cx="4104456" cy="33123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i="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6600"/>
              </a:buClr>
              <a:buSzPct val="150000"/>
            </a:pPr>
            <a:r>
              <a:rPr lang="en-GB" sz="1800" dirty="0"/>
              <a:t>Liverpool Women’s NHS Foundation Trust</a:t>
            </a:r>
          </a:p>
          <a:p>
            <a:pPr>
              <a:buClr>
                <a:srgbClr val="FF6600"/>
              </a:buClr>
              <a:buSzPct val="150000"/>
            </a:pPr>
            <a:r>
              <a:rPr lang="en-GB" sz="1800" dirty="0"/>
              <a:t>Sefton Primary Care Networks</a:t>
            </a:r>
          </a:p>
          <a:p>
            <a:pPr>
              <a:buClr>
                <a:srgbClr val="FF6600"/>
              </a:buClr>
              <a:buSzPct val="150000"/>
            </a:pPr>
            <a:r>
              <a:rPr lang="en-GB" sz="1800" dirty="0"/>
              <a:t>Sefton GP Federations</a:t>
            </a:r>
          </a:p>
          <a:p>
            <a:pPr>
              <a:buClr>
                <a:srgbClr val="FF6600"/>
              </a:buClr>
              <a:buSzPct val="150000"/>
            </a:pPr>
            <a:r>
              <a:rPr lang="en-GB" sz="1800" dirty="0"/>
              <a:t>Voluntary, community and faith organisations </a:t>
            </a:r>
          </a:p>
          <a:p>
            <a:pPr>
              <a:buClr>
                <a:srgbClr val="FF6600"/>
              </a:buClr>
              <a:buSzPct val="150000"/>
            </a:pPr>
            <a:r>
              <a:rPr lang="en-GB" sz="1800" dirty="0"/>
              <a:t>NHS West Lancashire CCG</a:t>
            </a:r>
          </a:p>
          <a:p>
            <a:pPr>
              <a:buClr>
                <a:srgbClr val="FF6600"/>
              </a:buClr>
              <a:buSzPct val="150000"/>
            </a:pPr>
            <a:r>
              <a:rPr lang="en-GB" sz="1800" dirty="0"/>
              <a:t>NHS England and Improvement</a:t>
            </a:r>
          </a:p>
          <a:p>
            <a:pPr>
              <a:buClr>
                <a:srgbClr val="FF6600"/>
              </a:buClr>
              <a:buSzPct val="150000"/>
            </a:pPr>
            <a:r>
              <a:rPr lang="en-GB" sz="1800" dirty="0"/>
              <a:t>Cheshire and Merseyside Health and Care Partnership</a:t>
            </a:r>
          </a:p>
          <a:p>
            <a:endParaRPr lang="en-GB" sz="1800" dirty="0"/>
          </a:p>
        </p:txBody>
      </p:sp>
      <p:sp>
        <p:nvSpPr>
          <p:cNvPr id="5" name="Rectangle 4"/>
          <p:cNvSpPr/>
          <p:nvPr/>
        </p:nvSpPr>
        <p:spPr>
          <a:xfrm>
            <a:off x="179512" y="260648"/>
            <a:ext cx="7416824" cy="646331"/>
          </a:xfrm>
          <a:prstGeom prst="rect">
            <a:avLst/>
          </a:prstGeom>
        </p:spPr>
        <p:txBody>
          <a:bodyPr wrap="square">
            <a:spAutoFit/>
          </a:bodyPr>
          <a:lstStyle/>
          <a:p>
            <a:r>
              <a:rPr lang="en-GB" sz="3600" b="1" dirty="0"/>
              <a:t>Our transformation partners</a:t>
            </a:r>
            <a:endParaRPr lang="en-GB" sz="3600" dirty="0"/>
          </a:p>
        </p:txBody>
      </p:sp>
    </p:spTree>
    <p:extLst>
      <p:ext uri="{BB962C8B-B14F-4D97-AF65-F5344CB8AC3E}">
        <p14:creationId xmlns:p14="http://schemas.microsoft.com/office/powerpoint/2010/main" val="131557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241325"/>
            <a:ext cx="7772400" cy="819523"/>
          </a:xfrm>
        </p:spPr>
        <p:txBody>
          <a:bodyPr>
            <a:normAutofit fontScale="90000"/>
          </a:bodyPr>
          <a:lstStyle/>
          <a:p>
            <a:br>
              <a:rPr lang="en-GB" sz="3600" b="1" dirty="0"/>
            </a:br>
            <a:r>
              <a:rPr lang="en-GB" b="1" dirty="0"/>
              <a:t>Our performance 2020-2021</a:t>
            </a:r>
          </a:p>
        </p:txBody>
      </p:sp>
      <p:sp>
        <p:nvSpPr>
          <p:cNvPr id="3" name="Subtitle 2"/>
          <p:cNvSpPr>
            <a:spLocks noGrp="1"/>
          </p:cNvSpPr>
          <p:nvPr>
            <p:ph type="subTitle" idx="1"/>
          </p:nvPr>
        </p:nvSpPr>
        <p:spPr>
          <a:xfrm>
            <a:off x="763488" y="2852936"/>
            <a:ext cx="8345016" cy="1752600"/>
          </a:xfrm>
        </p:spPr>
        <p:txBody>
          <a:bodyPr>
            <a:normAutofit/>
          </a:bodyPr>
          <a:lstStyle/>
          <a:p>
            <a:r>
              <a:rPr lang="en-GB" sz="2400" b="1" dirty="0"/>
              <a:t>Martin McDowell</a:t>
            </a:r>
          </a:p>
          <a:p>
            <a:r>
              <a:rPr lang="en-GB" sz="2400" b="1" dirty="0"/>
              <a:t>Chief finance officer </a:t>
            </a:r>
          </a:p>
          <a:p>
            <a:r>
              <a:rPr lang="en-GB" sz="2400" b="1" dirty="0"/>
              <a:t>NHS South Sefton CCG</a:t>
            </a:r>
          </a:p>
        </p:txBody>
      </p:sp>
      <p:sp>
        <p:nvSpPr>
          <p:cNvPr id="5" name="TextBox 4"/>
          <p:cNvSpPr txBox="1"/>
          <p:nvPr/>
        </p:nvSpPr>
        <p:spPr>
          <a:xfrm>
            <a:off x="3635896" y="6309320"/>
            <a:ext cx="3456384" cy="369332"/>
          </a:xfrm>
          <a:prstGeom prst="rect">
            <a:avLst/>
          </a:prstGeom>
          <a:noFill/>
        </p:spPr>
        <p:txBody>
          <a:bodyPr wrap="square" rtlCol="0">
            <a:spAutoFit/>
          </a:bodyPr>
          <a:lstStyle/>
          <a:p>
            <a:r>
              <a:rPr lang="en-GB" b="1" dirty="0">
                <a:solidFill>
                  <a:schemeClr val="bg2"/>
                </a:solidFill>
              </a:rPr>
              <a:t>Follow us @NHSSSCCG</a:t>
            </a:r>
          </a:p>
        </p:txBody>
      </p:sp>
    </p:spTree>
    <p:extLst>
      <p:ext uri="{BB962C8B-B14F-4D97-AF65-F5344CB8AC3E}">
        <p14:creationId xmlns:p14="http://schemas.microsoft.com/office/powerpoint/2010/main" val="210354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81694"/>
            <a:ext cx="8229600" cy="654051"/>
          </a:xfrm>
        </p:spPr>
        <p:txBody>
          <a:bodyPr>
            <a:normAutofit/>
          </a:bodyPr>
          <a:lstStyle/>
          <a:p>
            <a:r>
              <a:rPr lang="en-GB" sz="3600" b="1" dirty="0"/>
              <a:t>Overview of performance</a:t>
            </a:r>
          </a:p>
        </p:txBody>
      </p:sp>
      <p:sp>
        <p:nvSpPr>
          <p:cNvPr id="3" name="Text Placeholder 2"/>
          <p:cNvSpPr>
            <a:spLocks noGrp="1"/>
          </p:cNvSpPr>
          <p:nvPr>
            <p:ph type="body" idx="1"/>
          </p:nvPr>
        </p:nvSpPr>
        <p:spPr>
          <a:xfrm>
            <a:off x="395536" y="2099842"/>
            <a:ext cx="8229600" cy="4176464"/>
          </a:xfrm>
        </p:spPr>
        <p:txBody>
          <a:bodyPr>
            <a:normAutofit/>
          </a:bodyPr>
          <a:lstStyle/>
          <a:p>
            <a:r>
              <a:rPr lang="en-GB" sz="2400" dirty="0"/>
              <a:t>We had a budget of £312 million equating to £1,996 for each South Sefton resident </a:t>
            </a:r>
          </a:p>
          <a:p>
            <a:r>
              <a:rPr lang="en-GB" sz="2400" dirty="0"/>
              <a:t>At the end of the year the CCG reported a breakeven position for 2020/21 Financial Year – an improvement from the £8.9 million deficit reported in 2019/20</a:t>
            </a:r>
          </a:p>
          <a:p>
            <a:r>
              <a:rPr lang="en-GB" sz="2400" dirty="0"/>
              <a:t>The CCG external auditors issued an unqualified opinion on the CCG’s annual report and accounts</a:t>
            </a:r>
          </a:p>
          <a:p>
            <a:endParaRPr lang="en-GB" dirty="0">
              <a:highlight>
                <a:srgbClr val="00FFFF"/>
              </a:highlight>
            </a:endParaRPr>
          </a:p>
          <a:p>
            <a:endParaRPr lang="en-GB" dirty="0"/>
          </a:p>
        </p:txBody>
      </p:sp>
    </p:spTree>
    <p:extLst>
      <p:ext uri="{BB962C8B-B14F-4D97-AF65-F5344CB8AC3E}">
        <p14:creationId xmlns:p14="http://schemas.microsoft.com/office/powerpoint/2010/main" val="5823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7AC2"/>
              </a:solidFill>
            </a:endParaRPr>
          </a:p>
        </p:txBody>
      </p:sp>
      <p:sp>
        <p:nvSpPr>
          <p:cNvPr id="5" name="Title 1"/>
          <p:cNvSpPr txBox="1">
            <a:spLocks/>
          </p:cNvSpPr>
          <p:nvPr/>
        </p:nvSpPr>
        <p:spPr>
          <a:xfrm>
            <a:off x="166539" y="442863"/>
            <a:ext cx="8229600" cy="527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prstClr val="black"/>
                </a:solidFill>
              </a:rPr>
              <a:t>How we spent our money</a:t>
            </a:r>
          </a:p>
        </p:txBody>
      </p:sp>
      <p:pic>
        <p:nvPicPr>
          <p:cNvPr id="4" name="Picture 3" descr="Chart, pie chart&#10;&#10;Description automatically generated">
            <a:extLst>
              <a:ext uri="{FF2B5EF4-FFF2-40B4-BE49-F238E27FC236}">
                <a16:creationId xmlns:a16="http://schemas.microsoft.com/office/drawing/2014/main" id="{0727BF38-F99D-40A9-BEBE-80036EA9CA56}"/>
              </a:ext>
            </a:extLst>
          </p:cNvPr>
          <p:cNvPicPr>
            <a:picLocks noChangeAspect="1"/>
          </p:cNvPicPr>
          <p:nvPr/>
        </p:nvPicPr>
        <p:blipFill>
          <a:blip r:embed="rId2"/>
          <a:stretch>
            <a:fillRect/>
          </a:stretch>
        </p:blipFill>
        <p:spPr>
          <a:xfrm>
            <a:off x="521236" y="996129"/>
            <a:ext cx="6751884" cy="5637010"/>
          </a:xfrm>
          <a:prstGeom prst="rect">
            <a:avLst/>
          </a:prstGeom>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211" y="99617"/>
            <a:ext cx="27622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A picture containing table&#10;&#10;Description automatically generated">
            <a:extLst>
              <a:ext uri="{FF2B5EF4-FFF2-40B4-BE49-F238E27FC236}">
                <a16:creationId xmlns:a16="http://schemas.microsoft.com/office/drawing/2014/main" id="{4CF1E368-06AC-47E5-A96F-840217266E33}"/>
              </a:ext>
            </a:extLst>
          </p:cNvPr>
          <p:cNvPicPr>
            <a:picLocks noChangeAspect="1"/>
          </p:cNvPicPr>
          <p:nvPr/>
        </p:nvPicPr>
        <p:blipFill>
          <a:blip r:embed="rId4"/>
          <a:stretch>
            <a:fillRect/>
          </a:stretch>
        </p:blipFill>
        <p:spPr>
          <a:xfrm>
            <a:off x="7235472" y="3613857"/>
            <a:ext cx="1779637" cy="2801280"/>
          </a:xfrm>
          <a:prstGeom prst="rect">
            <a:avLst/>
          </a:prstGeom>
        </p:spPr>
      </p:pic>
    </p:spTree>
    <p:extLst>
      <p:ext uri="{BB962C8B-B14F-4D97-AF65-F5344CB8AC3E}">
        <p14:creationId xmlns:p14="http://schemas.microsoft.com/office/powerpoint/2010/main" val="347389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229600" cy="654051"/>
          </a:xfrm>
        </p:spPr>
        <p:txBody>
          <a:bodyPr>
            <a:normAutofit/>
          </a:bodyPr>
          <a:lstStyle/>
          <a:p>
            <a:r>
              <a:rPr lang="en-GB" sz="3600" b="1" dirty="0"/>
              <a:t>Improving performance</a:t>
            </a:r>
          </a:p>
        </p:txBody>
      </p:sp>
      <p:sp>
        <p:nvSpPr>
          <p:cNvPr id="3" name="Text Placeholder 2"/>
          <p:cNvSpPr>
            <a:spLocks noGrp="1"/>
          </p:cNvSpPr>
          <p:nvPr>
            <p:ph type="body" idx="1"/>
          </p:nvPr>
        </p:nvSpPr>
        <p:spPr>
          <a:xfrm>
            <a:off x="323528" y="1601416"/>
            <a:ext cx="8496944" cy="5256584"/>
          </a:xfrm>
        </p:spPr>
        <p:txBody>
          <a:bodyPr>
            <a:normAutofit/>
          </a:bodyPr>
          <a:lstStyle/>
          <a:p>
            <a:pPr marL="0" indent="0">
              <a:buNone/>
            </a:pPr>
            <a:r>
              <a:rPr lang="en-GB" sz="2000" dirty="0"/>
              <a:t>We work hard to continually improve services and areas of focus during 2020/21 included:</a:t>
            </a:r>
          </a:p>
          <a:p>
            <a:pPr marL="0" indent="0">
              <a:buNone/>
            </a:pPr>
            <a:endParaRPr lang="en-GB" sz="2000" dirty="0"/>
          </a:p>
          <a:p>
            <a:r>
              <a:rPr lang="en-GB" sz="2000" dirty="0"/>
              <a:t>Good progress to restore Diagnostic access</a:t>
            </a:r>
          </a:p>
          <a:p>
            <a:pPr marL="0" indent="0">
              <a:buNone/>
            </a:pPr>
            <a:r>
              <a:rPr lang="en-GB" sz="2000" dirty="0"/>
              <a:t>     (8.4% of patients wating 6 weeks v 24% national)</a:t>
            </a:r>
          </a:p>
          <a:p>
            <a:r>
              <a:rPr lang="en-GB" sz="2000" dirty="0"/>
              <a:t>Important Mental Health Targets achieved</a:t>
            </a:r>
          </a:p>
          <a:p>
            <a:pPr marL="0" indent="0">
              <a:buNone/>
            </a:pPr>
            <a:r>
              <a:rPr lang="en-GB" sz="2000" dirty="0"/>
              <a:t>    (First episode Psychosis and CPA follow-up)</a:t>
            </a:r>
          </a:p>
          <a:p>
            <a:r>
              <a:rPr lang="en-GB" sz="2000" dirty="0"/>
              <a:t>Infection control targets achieved (MRSA / </a:t>
            </a:r>
            <a:r>
              <a:rPr lang="en-GB" sz="2000" dirty="0" err="1"/>
              <a:t>Cdiff</a:t>
            </a:r>
            <a:r>
              <a:rPr lang="en-GB" sz="2000" dirty="0"/>
              <a:t>)</a:t>
            </a:r>
          </a:p>
          <a:p>
            <a:r>
              <a:rPr lang="en-GB" sz="2000" dirty="0"/>
              <a:t>Cancer 31 day treatment target achieved</a:t>
            </a:r>
            <a:br>
              <a:rPr lang="en-GB" sz="2000" dirty="0"/>
            </a:br>
            <a:r>
              <a:rPr lang="en-GB" sz="2000" dirty="0"/>
              <a:t>(96.7% v target of 96%)</a:t>
            </a:r>
            <a:r>
              <a:rPr lang="en-GB" dirty="0"/>
              <a:t>	</a:t>
            </a:r>
          </a:p>
          <a:p>
            <a:pPr marL="0" indent="0">
              <a:buNone/>
            </a:pPr>
            <a:endParaRPr lang="en-GB" dirty="0"/>
          </a:p>
          <a:p>
            <a:endParaRPr lang="en-GB" dirty="0"/>
          </a:p>
        </p:txBody>
      </p:sp>
    </p:spTree>
    <p:extLst>
      <p:ext uri="{BB962C8B-B14F-4D97-AF65-F5344CB8AC3E}">
        <p14:creationId xmlns:p14="http://schemas.microsoft.com/office/powerpoint/2010/main" val="282504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83568" y="1484785"/>
            <a:ext cx="7772400" cy="819523"/>
          </a:xfrm>
        </p:spPr>
        <p:txBody>
          <a:bodyPr>
            <a:normAutofit fontScale="90000"/>
          </a:bodyPr>
          <a:lstStyle/>
          <a:p>
            <a:pPr eaLnBrk="1" hangingPunct="1"/>
            <a:r>
              <a:rPr lang="en-GB" altLang="en-US" sz="4000" b="1" dirty="0"/>
              <a:t>Where we are now and </a:t>
            </a:r>
            <a:br>
              <a:rPr lang="en-GB" altLang="en-US" sz="4000" b="1" dirty="0"/>
            </a:br>
            <a:r>
              <a:rPr lang="en-GB" altLang="en-US" sz="4000" b="1" dirty="0"/>
              <a:t>where we are going</a:t>
            </a:r>
            <a:br>
              <a:rPr lang="en-GB" altLang="en-US" b="1" dirty="0"/>
            </a:br>
            <a:endParaRPr lang="en-GB" altLang="en-US" sz="2800" b="1" dirty="0"/>
          </a:p>
        </p:txBody>
      </p:sp>
      <p:sp>
        <p:nvSpPr>
          <p:cNvPr id="9219" name="Content Placeholder 4"/>
          <p:cNvSpPr>
            <a:spLocks noGrp="1"/>
          </p:cNvSpPr>
          <p:nvPr>
            <p:ph type="subTitle" idx="1"/>
          </p:nvPr>
        </p:nvSpPr>
        <p:spPr/>
        <p:txBody>
          <a:bodyPr>
            <a:normAutofit/>
          </a:bodyPr>
          <a:lstStyle/>
          <a:p>
            <a:pPr marL="0" indent="0" eaLnBrk="1" hangingPunct="1">
              <a:buFont typeface="Arial" pitchFamily="34" charset="0"/>
              <a:buNone/>
            </a:pPr>
            <a:r>
              <a:rPr lang="en-GB" altLang="en-US" sz="2400" b="1" dirty="0"/>
              <a:t>Fiona Taylor</a:t>
            </a:r>
          </a:p>
          <a:p>
            <a:pPr marL="0" indent="0" eaLnBrk="1" hangingPunct="1">
              <a:buFont typeface="Arial" pitchFamily="34" charset="0"/>
              <a:buNone/>
            </a:pPr>
            <a:r>
              <a:rPr lang="en-GB" altLang="en-US" sz="2400" b="1" dirty="0"/>
              <a:t>Chief officer </a:t>
            </a:r>
          </a:p>
          <a:p>
            <a:pPr marL="0" indent="0" eaLnBrk="1" hangingPunct="1">
              <a:buFont typeface="Arial" pitchFamily="34" charset="0"/>
              <a:buNone/>
            </a:pPr>
            <a:r>
              <a:rPr lang="en-GB" altLang="en-US" sz="2400" b="1" dirty="0"/>
              <a:t>NHS South Sefton CCG</a:t>
            </a:r>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@NHSSSCCG</a:t>
            </a:r>
          </a:p>
        </p:txBody>
      </p:sp>
    </p:spTree>
    <p:extLst>
      <p:ext uri="{BB962C8B-B14F-4D97-AF65-F5344CB8AC3E}">
        <p14:creationId xmlns:p14="http://schemas.microsoft.com/office/powerpoint/2010/main" val="367904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1520" y="338562"/>
            <a:ext cx="8229600" cy="652935"/>
          </a:xfrm>
        </p:spPr>
        <p:txBody>
          <a:bodyPr anchor="t">
            <a:normAutofit fontScale="90000"/>
          </a:bodyPr>
          <a:lstStyle/>
          <a:p>
            <a:r>
              <a:rPr lang="en-GB" b="1" dirty="0"/>
              <a:t>Our future landscape </a:t>
            </a:r>
            <a:endParaRPr lang="en-US" altLang="en-US" b="1" dirty="0">
              <a:ea typeface="Geneva" pitchFamily="126" charset="-128"/>
              <a:cs typeface="Arial" pitchFamily="34" charset="0"/>
            </a:endParaRPr>
          </a:p>
        </p:txBody>
      </p:sp>
      <p:sp>
        <p:nvSpPr>
          <p:cNvPr id="7" name="Subtitle 2"/>
          <p:cNvSpPr>
            <a:spLocks noGrp="1"/>
          </p:cNvSpPr>
          <p:nvPr>
            <p:ph idx="1"/>
          </p:nvPr>
        </p:nvSpPr>
        <p:spPr>
          <a:xfrm>
            <a:off x="457200" y="1700808"/>
            <a:ext cx="8229600" cy="4176464"/>
          </a:xfrm>
        </p:spPr>
        <p:txBody>
          <a:bodyPr rtlCol="0">
            <a:normAutofit/>
          </a:bodyPr>
          <a:lstStyle/>
          <a:p>
            <a:pPr>
              <a:lnSpc>
                <a:spcPct val="120000"/>
              </a:lnSpc>
            </a:pPr>
            <a:r>
              <a:rPr lang="en-GB" sz="2000" dirty="0"/>
              <a:t>From April 2022 we will be part of a bigger, regional system – known as an integrated care system with Cheshire and Merseyside Health and Care Partnership</a:t>
            </a:r>
          </a:p>
          <a:p>
            <a:pPr marL="0" indent="0">
              <a:lnSpc>
                <a:spcPct val="120000"/>
              </a:lnSpc>
              <a:buNone/>
            </a:pPr>
            <a:endParaRPr lang="en-GB" sz="2000" dirty="0"/>
          </a:p>
          <a:p>
            <a:pPr>
              <a:lnSpc>
                <a:spcPct val="120000"/>
              </a:lnSpc>
            </a:pPr>
            <a:r>
              <a:rPr lang="en-GB" sz="2000" dirty="0"/>
              <a:t>AND our work will continue to be rooted in our borough of Sefton – called our ‘place’ - working together with our community and local partners; Sefton Council, Primary Care Networks and voluntary community and faith groups to transform services for our residents</a:t>
            </a:r>
          </a:p>
          <a:p>
            <a:pPr>
              <a:lnSpc>
                <a:spcPct val="120000"/>
              </a:lnSpc>
            </a:pPr>
            <a:endParaRPr lang="en-GB" sz="2400" dirty="0"/>
          </a:p>
          <a:p>
            <a:pPr>
              <a:lnSpc>
                <a:spcPct val="120000"/>
              </a:lnSpc>
            </a:pPr>
            <a:endParaRPr lang="en-GB" sz="2600" dirty="0"/>
          </a:p>
          <a:p>
            <a:endParaRPr lang="en-GB" sz="4400" dirty="0"/>
          </a:p>
          <a:p>
            <a:pPr eaLnBrk="1" fontAlgn="auto" hangingPunct="1">
              <a:spcAft>
                <a:spcPts val="0"/>
              </a:spcAft>
              <a:buFont typeface="Arial" charset="0"/>
              <a:buNone/>
              <a:defRPr/>
            </a:pPr>
            <a:endParaRPr lang="en-US" dirty="0"/>
          </a:p>
        </p:txBody>
      </p:sp>
    </p:spTree>
    <p:extLst>
      <p:ext uri="{BB962C8B-B14F-4D97-AF65-F5344CB8AC3E}">
        <p14:creationId xmlns:p14="http://schemas.microsoft.com/office/powerpoint/2010/main" val="177080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811214" y="1047751"/>
            <a:ext cx="7004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eaLnBrk="1" hangingPunct="1">
              <a:spcBef>
                <a:spcPct val="0"/>
              </a:spcBef>
              <a:buClrTx/>
              <a:buFontTx/>
              <a:buNone/>
            </a:pPr>
            <a:endParaRPr lang="en-GB" altLang="en-US" sz="1800">
              <a:latin typeface="Calibri" pitchFamily="34" charset="0"/>
            </a:endParaRPr>
          </a:p>
        </p:txBody>
      </p:sp>
      <p:sp>
        <p:nvSpPr>
          <p:cNvPr id="2" name="Title 1"/>
          <p:cNvSpPr>
            <a:spLocks noGrp="1"/>
          </p:cNvSpPr>
          <p:nvPr>
            <p:ph type="ctrTitle"/>
          </p:nvPr>
        </p:nvSpPr>
        <p:spPr/>
        <p:txBody>
          <a:bodyPr>
            <a:normAutofit/>
          </a:bodyPr>
          <a:lstStyle/>
          <a:p>
            <a:r>
              <a:rPr lang="en-GB" b="1" dirty="0"/>
              <a:t>Introduction </a:t>
            </a:r>
          </a:p>
        </p:txBody>
      </p:sp>
      <p:sp>
        <p:nvSpPr>
          <p:cNvPr id="3" name="Subtitle 2"/>
          <p:cNvSpPr>
            <a:spLocks noGrp="1"/>
          </p:cNvSpPr>
          <p:nvPr>
            <p:ph type="subTitle" idx="1"/>
          </p:nvPr>
        </p:nvSpPr>
        <p:spPr/>
        <p:txBody>
          <a:bodyPr>
            <a:normAutofit/>
          </a:bodyPr>
          <a:lstStyle/>
          <a:p>
            <a:r>
              <a:rPr lang="en-GB" altLang="en-US" b="1" dirty="0"/>
              <a:t>Dr Peter Chamberlain</a:t>
            </a:r>
          </a:p>
          <a:p>
            <a:r>
              <a:rPr lang="en-GB" altLang="en-US" sz="2400" b="1" dirty="0"/>
              <a:t>Chair</a:t>
            </a:r>
          </a:p>
          <a:p>
            <a:r>
              <a:rPr lang="en-GB" altLang="en-US" sz="2400" b="1" dirty="0"/>
              <a:t>NHS South Sefton CCG</a:t>
            </a:r>
          </a:p>
        </p:txBody>
      </p:sp>
      <p:sp>
        <p:nvSpPr>
          <p:cNvPr id="6" name="TextBox 5"/>
          <p:cNvSpPr txBox="1"/>
          <p:nvPr/>
        </p:nvSpPr>
        <p:spPr>
          <a:xfrm>
            <a:off x="3635896" y="6309320"/>
            <a:ext cx="3456384" cy="369332"/>
          </a:xfrm>
          <a:prstGeom prst="rect">
            <a:avLst/>
          </a:prstGeom>
          <a:noFill/>
        </p:spPr>
        <p:txBody>
          <a:bodyPr wrap="square" rtlCol="0">
            <a:spAutoFit/>
          </a:bodyPr>
          <a:lstStyle/>
          <a:p>
            <a:r>
              <a:rPr lang="en-GB" b="1" dirty="0">
                <a:solidFill>
                  <a:schemeClr val="bg2"/>
                </a:solidFill>
              </a:rPr>
              <a:t>Follow us @NHSSSCCG</a:t>
            </a:r>
          </a:p>
        </p:txBody>
      </p:sp>
    </p:spTree>
    <p:extLst>
      <p:ext uri="{BB962C8B-B14F-4D97-AF65-F5344CB8AC3E}">
        <p14:creationId xmlns:p14="http://schemas.microsoft.com/office/powerpoint/2010/main" val="165459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74021"/>
            <a:ext cx="2765694" cy="105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195230" y="535273"/>
            <a:ext cx="768270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lang="en-GB" sz="3200" b="1" dirty="0"/>
              <a:t>Sefton borough landscape</a:t>
            </a:r>
            <a:br>
              <a:rPr lang="en-GB" sz="4000" dirty="0"/>
            </a:br>
            <a:endParaRPr kumimoji="0" lang="en-US" altLang="en-U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 name="Rectangle 23"/>
          <p:cNvSpPr/>
          <p:nvPr/>
        </p:nvSpPr>
        <p:spPr>
          <a:xfrm>
            <a:off x="0" y="4581129"/>
            <a:ext cx="9157474" cy="227687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32" name="Title 1"/>
          <p:cNvSpPr txBox="1">
            <a:spLocks/>
          </p:cNvSpPr>
          <p:nvPr/>
        </p:nvSpPr>
        <p:spPr>
          <a:xfrm>
            <a:off x="130699" y="421937"/>
            <a:ext cx="8732939" cy="77481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sng" strike="noStrike" kern="1200" cap="none" spc="0" normalizeH="0" baseline="0" noProof="0" dirty="0">
              <a:ln>
                <a:noFill/>
              </a:ln>
              <a:solidFill>
                <a:sysClr val="windowText" lastClr="000000"/>
              </a:solidFill>
              <a:effectLst/>
              <a:uLnTx/>
              <a:uFillTx/>
              <a:latin typeface="Arial"/>
              <a:ea typeface="+mj-ea"/>
              <a:cs typeface="+mj-cs"/>
            </a:endParaRPr>
          </a:p>
        </p:txBody>
      </p:sp>
      <p:sp>
        <p:nvSpPr>
          <p:cNvPr id="33" name="Content Placeholder 2"/>
          <p:cNvSpPr txBox="1">
            <a:spLocks/>
          </p:cNvSpPr>
          <p:nvPr/>
        </p:nvSpPr>
        <p:spPr>
          <a:xfrm>
            <a:off x="637093" y="1364232"/>
            <a:ext cx="7861005" cy="45500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i="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a:ln>
                <a:noFill/>
              </a:ln>
              <a:solidFill>
                <a:sysClr val="windowText" lastClr="000000"/>
              </a:solidFill>
              <a:effectLst/>
              <a:uLnTx/>
              <a:uFillTx/>
              <a:latin typeface="Arial"/>
              <a:ea typeface="+mn-ea"/>
              <a:cs typeface="+mn-cs"/>
            </a:endParaRPr>
          </a:p>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4" name="object 3">
            <a:extLst>
              <a:ext uri="{FF2B5EF4-FFF2-40B4-BE49-F238E27FC236}">
                <a16:creationId xmlns:a16="http://schemas.microsoft.com/office/drawing/2014/main" id="{11D120B6-5165-4929-AB12-E7E3604E00DA}"/>
              </a:ext>
            </a:extLst>
          </p:cNvPr>
          <p:cNvSpPr/>
          <p:nvPr/>
        </p:nvSpPr>
        <p:spPr>
          <a:xfrm>
            <a:off x="2149392" y="1364233"/>
            <a:ext cx="4042594" cy="5081926"/>
          </a:xfrm>
          <a:prstGeom prst="rect">
            <a:avLst/>
          </a:prstGeom>
          <a:blipFill>
            <a:blip r:embed="rId4" cstate="print"/>
            <a:stretch>
              <a:fillRect/>
            </a:stretch>
          </a:blipFill>
          <a:ln>
            <a:noFill/>
          </a:ln>
        </p:spPr>
        <p:txBody>
          <a:bodyPr wrap="square" lIns="0" tIns="0" rIns="0" bIns="0" rtlCol="0">
            <a:noAutofit/>
          </a:bodyPr>
          <a:lstStyle/>
          <a:p>
            <a:endParaRPr sz="1350">
              <a:solidFill>
                <a:srgbClr val="007AC2"/>
              </a:solidFill>
              <a:latin typeface="Arial"/>
            </a:endParaRPr>
          </a:p>
        </p:txBody>
      </p:sp>
      <p:sp>
        <p:nvSpPr>
          <p:cNvPr id="15" name="Rectangle 14">
            <a:extLst>
              <a:ext uri="{FF2B5EF4-FFF2-40B4-BE49-F238E27FC236}">
                <a16:creationId xmlns:a16="http://schemas.microsoft.com/office/drawing/2014/main" id="{CE6E1379-B89E-4716-9C8F-D80FFC33A680}"/>
              </a:ext>
            </a:extLst>
          </p:cNvPr>
          <p:cNvSpPr/>
          <p:nvPr/>
        </p:nvSpPr>
        <p:spPr>
          <a:xfrm>
            <a:off x="2182177" y="1610170"/>
            <a:ext cx="1512299" cy="784830"/>
          </a:xfrm>
          <a:prstGeom prst="rect">
            <a:avLst/>
          </a:prstGeom>
        </p:spPr>
        <p:txBody>
          <a:bodyPr wrap="square">
            <a:spAutoFit/>
          </a:bodyPr>
          <a:lstStyle/>
          <a:p>
            <a:r>
              <a:rPr lang="en-GB" sz="1500" b="1" dirty="0">
                <a:solidFill>
                  <a:srgbClr val="000000"/>
                </a:solidFill>
                <a:latin typeface="Arial"/>
              </a:rPr>
              <a:t>Sefton’s 8:3 </a:t>
            </a:r>
          </a:p>
          <a:p>
            <a:r>
              <a:rPr lang="en-GB" sz="1500" b="1" dirty="0">
                <a:solidFill>
                  <a:srgbClr val="000000"/>
                </a:solidFill>
                <a:latin typeface="Arial"/>
              </a:rPr>
              <a:t>Locality </a:t>
            </a:r>
          </a:p>
          <a:p>
            <a:r>
              <a:rPr lang="en-GB" sz="1500" b="1" dirty="0">
                <a:solidFill>
                  <a:srgbClr val="000000"/>
                </a:solidFill>
                <a:latin typeface="Arial"/>
              </a:rPr>
              <a:t>Model</a:t>
            </a:r>
          </a:p>
        </p:txBody>
      </p:sp>
      <p:sp>
        <p:nvSpPr>
          <p:cNvPr id="10" name="TextBox 9">
            <a:extLst>
              <a:ext uri="{FF2B5EF4-FFF2-40B4-BE49-F238E27FC236}">
                <a16:creationId xmlns:a16="http://schemas.microsoft.com/office/drawing/2014/main" id="{688A8D0B-4D19-46EA-807C-636F48CA9ACD}"/>
              </a:ext>
            </a:extLst>
          </p:cNvPr>
          <p:cNvSpPr txBox="1"/>
          <p:nvPr/>
        </p:nvSpPr>
        <p:spPr>
          <a:xfrm>
            <a:off x="4991218" y="1550112"/>
            <a:ext cx="1164958" cy="769441"/>
          </a:xfrm>
          <a:prstGeom prst="rect">
            <a:avLst/>
          </a:prstGeom>
          <a:noFill/>
          <a:ln>
            <a:solidFill>
              <a:schemeClr val="tx1"/>
            </a:solidFill>
          </a:ln>
        </p:spPr>
        <p:txBody>
          <a:bodyPr wrap="square" rtlCol="0">
            <a:spAutoFit/>
          </a:bodyPr>
          <a:lstStyle/>
          <a:p>
            <a:r>
              <a:rPr lang="en-GB" sz="1100" b="1" dirty="0"/>
              <a:t>The North PCN is in the Council’s North locality</a:t>
            </a:r>
          </a:p>
        </p:txBody>
      </p:sp>
      <p:pic>
        <p:nvPicPr>
          <p:cNvPr id="2" name="Picture 1">
            <a:extLst>
              <a:ext uri="{FF2B5EF4-FFF2-40B4-BE49-F238E27FC236}">
                <a16:creationId xmlns:a16="http://schemas.microsoft.com/office/drawing/2014/main" id="{E1B89F21-077D-4C5F-97FC-A48313499D55}"/>
              </a:ext>
            </a:extLst>
          </p:cNvPr>
          <p:cNvPicPr>
            <a:picLocks noChangeAspect="1"/>
          </p:cNvPicPr>
          <p:nvPr/>
        </p:nvPicPr>
        <p:blipFill>
          <a:blip r:embed="rId5"/>
          <a:stretch>
            <a:fillRect/>
          </a:stretch>
        </p:blipFill>
        <p:spPr>
          <a:xfrm>
            <a:off x="2121530" y="4919299"/>
            <a:ext cx="1188823" cy="810838"/>
          </a:xfrm>
          <a:prstGeom prst="rect">
            <a:avLst/>
          </a:prstGeom>
        </p:spPr>
      </p:pic>
      <p:sp>
        <p:nvSpPr>
          <p:cNvPr id="13" name="TextBox 12">
            <a:extLst>
              <a:ext uri="{FF2B5EF4-FFF2-40B4-BE49-F238E27FC236}">
                <a16:creationId xmlns:a16="http://schemas.microsoft.com/office/drawing/2014/main" id="{5FA29EE4-6572-48CE-B92B-8D892D948699}"/>
              </a:ext>
            </a:extLst>
          </p:cNvPr>
          <p:cNvSpPr txBox="1"/>
          <p:nvPr/>
        </p:nvSpPr>
        <p:spPr>
          <a:xfrm>
            <a:off x="4822652" y="5731351"/>
            <a:ext cx="1030606" cy="769441"/>
          </a:xfrm>
          <a:prstGeom prst="rect">
            <a:avLst/>
          </a:prstGeom>
          <a:noFill/>
          <a:ln>
            <a:solidFill>
              <a:schemeClr val="tx1"/>
            </a:solidFill>
          </a:ln>
        </p:spPr>
        <p:txBody>
          <a:bodyPr wrap="square" rtlCol="0">
            <a:spAutoFit/>
          </a:bodyPr>
          <a:lstStyle/>
          <a:p>
            <a:r>
              <a:rPr lang="en-GB" sz="1100" b="1" dirty="0"/>
              <a:t>One PCN for Seaforth and </a:t>
            </a:r>
            <a:r>
              <a:rPr lang="en-GB" sz="1100" b="1" dirty="0" err="1"/>
              <a:t>Litherland</a:t>
            </a:r>
            <a:endParaRPr lang="en-GB" sz="1100" b="1" dirty="0"/>
          </a:p>
        </p:txBody>
      </p:sp>
      <p:cxnSp>
        <p:nvCxnSpPr>
          <p:cNvPr id="16" name="Elbow Connector 16">
            <a:extLst>
              <a:ext uri="{FF2B5EF4-FFF2-40B4-BE49-F238E27FC236}">
                <a16:creationId xmlns:a16="http://schemas.microsoft.com/office/drawing/2014/main" id="{F13E3F44-B65C-4CD3-9CED-1E04B2B1F308}"/>
              </a:ext>
            </a:extLst>
          </p:cNvPr>
          <p:cNvCxnSpPr>
            <a:cxnSpLocks/>
          </p:cNvCxnSpPr>
          <p:nvPr/>
        </p:nvCxnSpPr>
        <p:spPr>
          <a:xfrm>
            <a:off x="3432143" y="5085184"/>
            <a:ext cx="1637968" cy="12700"/>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5F90A05C-25E0-4745-8635-8756CF6E28DE}"/>
              </a:ext>
            </a:extLst>
          </p:cNvPr>
          <p:cNvCxnSpPr>
            <a:cxnSpLocks/>
          </p:cNvCxnSpPr>
          <p:nvPr/>
        </p:nvCxnSpPr>
        <p:spPr>
          <a:xfrm>
            <a:off x="3452192" y="5030551"/>
            <a:ext cx="484568" cy="1064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A28F4B0-BCCE-4D62-82E5-05D6989D3F24}"/>
              </a:ext>
            </a:extLst>
          </p:cNvPr>
          <p:cNvCxnSpPr>
            <a:cxnSpLocks/>
          </p:cNvCxnSpPr>
          <p:nvPr/>
        </p:nvCxnSpPr>
        <p:spPr>
          <a:xfrm flipH="1" flipV="1">
            <a:off x="4385935" y="5528029"/>
            <a:ext cx="408855" cy="529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379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74021"/>
            <a:ext cx="2765694" cy="105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195230" y="535273"/>
            <a:ext cx="768270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lang="en-GB" sz="3200" b="1" dirty="0"/>
              <a:t>Sefton borough landscape</a:t>
            </a:r>
            <a:br>
              <a:rPr lang="en-GB" sz="4000" dirty="0"/>
            </a:br>
            <a:endParaRPr kumimoji="0" lang="en-US" altLang="en-U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 name="Rectangle 23"/>
          <p:cNvSpPr/>
          <p:nvPr/>
        </p:nvSpPr>
        <p:spPr>
          <a:xfrm>
            <a:off x="0" y="4581129"/>
            <a:ext cx="9157474" cy="227687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32" name="Title 1"/>
          <p:cNvSpPr txBox="1">
            <a:spLocks/>
          </p:cNvSpPr>
          <p:nvPr/>
        </p:nvSpPr>
        <p:spPr>
          <a:xfrm>
            <a:off x="130699" y="421937"/>
            <a:ext cx="8732939" cy="77481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sng" strike="noStrike" kern="1200" cap="none" spc="0" normalizeH="0" baseline="0" noProof="0" dirty="0">
              <a:ln>
                <a:noFill/>
              </a:ln>
              <a:solidFill>
                <a:sysClr val="windowText" lastClr="000000"/>
              </a:solidFill>
              <a:effectLst/>
              <a:uLnTx/>
              <a:uFillTx/>
              <a:latin typeface="Arial"/>
              <a:ea typeface="+mj-ea"/>
              <a:cs typeface="+mj-cs"/>
            </a:endParaRPr>
          </a:p>
        </p:txBody>
      </p:sp>
      <p:sp>
        <p:nvSpPr>
          <p:cNvPr id="33" name="Content Placeholder 2"/>
          <p:cNvSpPr txBox="1">
            <a:spLocks/>
          </p:cNvSpPr>
          <p:nvPr/>
        </p:nvSpPr>
        <p:spPr>
          <a:xfrm>
            <a:off x="637093" y="1364232"/>
            <a:ext cx="7861005" cy="45500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i="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a:ln>
                <a:noFill/>
              </a:ln>
              <a:solidFill>
                <a:sysClr val="windowText" lastClr="000000"/>
              </a:solidFill>
              <a:effectLst/>
              <a:uLnTx/>
              <a:uFillTx/>
              <a:latin typeface="Arial"/>
              <a:ea typeface="+mn-ea"/>
              <a:cs typeface="+mn-cs"/>
            </a:endParaRPr>
          </a:p>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393E33CC-EA3F-4EA8-AFE7-6D5466658E54}"/>
              </a:ext>
            </a:extLst>
          </p:cNvPr>
          <p:cNvSpPr/>
          <p:nvPr/>
        </p:nvSpPr>
        <p:spPr>
          <a:xfrm>
            <a:off x="0" y="3573016"/>
            <a:ext cx="9144000" cy="33843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CF40886-85BA-440F-B467-7E4B5B93B8C3}"/>
              </a:ext>
            </a:extLst>
          </p:cNvPr>
          <p:cNvSpPr txBox="1"/>
          <p:nvPr/>
        </p:nvSpPr>
        <p:spPr>
          <a:xfrm>
            <a:off x="190371" y="1879983"/>
            <a:ext cx="2403222" cy="646331"/>
          </a:xfrm>
          <a:prstGeom prst="rect">
            <a:avLst/>
          </a:prstGeom>
          <a:noFill/>
        </p:spPr>
        <p:txBody>
          <a:bodyPr wrap="none" rtlCol="0">
            <a:spAutoFit/>
          </a:bodyPr>
          <a:lstStyle/>
          <a:p>
            <a:r>
              <a:rPr lang="en-GB" b="1" dirty="0"/>
              <a:t>Localities and PCNs</a:t>
            </a:r>
          </a:p>
          <a:p>
            <a:r>
              <a:rPr lang="en-GB" b="1" dirty="0"/>
              <a:t>Sefton 8:3 model</a:t>
            </a:r>
          </a:p>
        </p:txBody>
      </p:sp>
      <p:sp>
        <p:nvSpPr>
          <p:cNvPr id="10" name="Rounded Rectangle 4">
            <a:extLst>
              <a:ext uri="{FF2B5EF4-FFF2-40B4-BE49-F238E27FC236}">
                <a16:creationId xmlns:a16="http://schemas.microsoft.com/office/drawing/2014/main" id="{2A5B7E9A-8BFF-4109-B156-935FC06D758B}"/>
              </a:ext>
            </a:extLst>
          </p:cNvPr>
          <p:cNvSpPr/>
          <p:nvPr/>
        </p:nvSpPr>
        <p:spPr>
          <a:xfrm>
            <a:off x="1783171" y="3264235"/>
            <a:ext cx="3339748" cy="432048"/>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000" dirty="0">
                <a:solidFill>
                  <a:srgbClr val="FFFFFF"/>
                </a:solidFill>
              </a:rPr>
              <a:t>North Locality</a:t>
            </a:r>
          </a:p>
        </p:txBody>
      </p:sp>
      <p:sp>
        <p:nvSpPr>
          <p:cNvPr id="11" name="Rounded Rectangle 5">
            <a:extLst>
              <a:ext uri="{FF2B5EF4-FFF2-40B4-BE49-F238E27FC236}">
                <a16:creationId xmlns:a16="http://schemas.microsoft.com/office/drawing/2014/main" id="{282EE42B-5877-4C9C-9647-B29DFA91967D}"/>
              </a:ext>
            </a:extLst>
          </p:cNvPr>
          <p:cNvSpPr/>
          <p:nvPr/>
        </p:nvSpPr>
        <p:spPr>
          <a:xfrm>
            <a:off x="6154841" y="3277393"/>
            <a:ext cx="2734902" cy="432048"/>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solidFill>
                  <a:srgbClr val="FFFFFF"/>
                </a:solidFill>
              </a:rPr>
              <a:t>Central Locality</a:t>
            </a:r>
          </a:p>
        </p:txBody>
      </p:sp>
      <p:sp>
        <p:nvSpPr>
          <p:cNvPr id="12" name="Rounded Rectangle 6">
            <a:extLst>
              <a:ext uri="{FF2B5EF4-FFF2-40B4-BE49-F238E27FC236}">
                <a16:creationId xmlns:a16="http://schemas.microsoft.com/office/drawing/2014/main" id="{4DCA7EE3-5DD3-40A7-AD7C-4AFAB7F93AD0}"/>
              </a:ext>
            </a:extLst>
          </p:cNvPr>
          <p:cNvSpPr/>
          <p:nvPr/>
        </p:nvSpPr>
        <p:spPr>
          <a:xfrm>
            <a:off x="5386298" y="2760179"/>
            <a:ext cx="1641883" cy="432048"/>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solidFill>
                  <a:srgbClr val="FFFFFF"/>
                </a:solidFill>
              </a:rPr>
              <a:t>South Locality</a:t>
            </a:r>
          </a:p>
        </p:txBody>
      </p:sp>
      <p:sp>
        <p:nvSpPr>
          <p:cNvPr id="13" name="Rounded Rectangle 7">
            <a:extLst>
              <a:ext uri="{FF2B5EF4-FFF2-40B4-BE49-F238E27FC236}">
                <a16:creationId xmlns:a16="http://schemas.microsoft.com/office/drawing/2014/main" id="{DC0BF3D6-0940-4662-868D-78A2BD6C29F0}"/>
              </a:ext>
            </a:extLst>
          </p:cNvPr>
          <p:cNvSpPr/>
          <p:nvPr/>
        </p:nvSpPr>
        <p:spPr>
          <a:xfrm>
            <a:off x="1783171" y="4000433"/>
            <a:ext cx="3339748" cy="43204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dirty="0">
                <a:solidFill>
                  <a:srgbClr val="FFFFFF"/>
                </a:solidFill>
              </a:rPr>
              <a:t>Southport and Formby PCN</a:t>
            </a:r>
          </a:p>
        </p:txBody>
      </p:sp>
      <p:sp>
        <p:nvSpPr>
          <p:cNvPr id="14" name="Rounded Rectangle 8">
            <a:extLst>
              <a:ext uri="{FF2B5EF4-FFF2-40B4-BE49-F238E27FC236}">
                <a16:creationId xmlns:a16="http://schemas.microsoft.com/office/drawing/2014/main" id="{E7A97245-5ECD-4DD2-80FB-746043EA4C08}"/>
              </a:ext>
            </a:extLst>
          </p:cNvPr>
          <p:cNvSpPr/>
          <p:nvPr/>
        </p:nvSpPr>
        <p:spPr>
          <a:xfrm>
            <a:off x="5386299" y="3985766"/>
            <a:ext cx="2500303" cy="43204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dirty="0">
                <a:solidFill>
                  <a:srgbClr val="FFFFFF"/>
                </a:solidFill>
              </a:rPr>
              <a:t>Crosby,  Bootle &amp; Maghull PCN</a:t>
            </a:r>
          </a:p>
        </p:txBody>
      </p:sp>
      <p:sp>
        <p:nvSpPr>
          <p:cNvPr id="15" name="Rounded Rectangle 9">
            <a:extLst>
              <a:ext uri="{FF2B5EF4-FFF2-40B4-BE49-F238E27FC236}">
                <a16:creationId xmlns:a16="http://schemas.microsoft.com/office/drawing/2014/main" id="{44ECF3BC-6789-499F-A7BE-251C27417A94}"/>
              </a:ext>
            </a:extLst>
          </p:cNvPr>
          <p:cNvSpPr/>
          <p:nvPr/>
        </p:nvSpPr>
        <p:spPr>
          <a:xfrm>
            <a:off x="8051962" y="3975616"/>
            <a:ext cx="943326" cy="43204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dirty="0">
                <a:solidFill>
                  <a:srgbClr val="FFFFFF"/>
                </a:solidFill>
              </a:rPr>
              <a:t>Seaforth &amp; </a:t>
            </a:r>
            <a:r>
              <a:rPr lang="en-GB" sz="1000" dirty="0" err="1">
                <a:solidFill>
                  <a:srgbClr val="FFFFFF"/>
                </a:solidFill>
              </a:rPr>
              <a:t>Litherland</a:t>
            </a:r>
            <a:r>
              <a:rPr lang="en-GB" sz="1000" dirty="0">
                <a:solidFill>
                  <a:srgbClr val="FFFFFF"/>
                </a:solidFill>
              </a:rPr>
              <a:t> PCN</a:t>
            </a:r>
          </a:p>
        </p:txBody>
      </p:sp>
      <p:sp>
        <p:nvSpPr>
          <p:cNvPr id="17" name="Rounded Rectangle 10">
            <a:extLst>
              <a:ext uri="{FF2B5EF4-FFF2-40B4-BE49-F238E27FC236}">
                <a16:creationId xmlns:a16="http://schemas.microsoft.com/office/drawing/2014/main" id="{91F40BEF-22EE-44F0-86E7-96D6D000747C}"/>
              </a:ext>
            </a:extLst>
          </p:cNvPr>
          <p:cNvSpPr/>
          <p:nvPr/>
        </p:nvSpPr>
        <p:spPr>
          <a:xfrm>
            <a:off x="2638643" y="4840843"/>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Central</a:t>
            </a:r>
          </a:p>
        </p:txBody>
      </p:sp>
      <p:sp>
        <p:nvSpPr>
          <p:cNvPr id="18" name="Rounded Rectangle 12">
            <a:extLst>
              <a:ext uri="{FF2B5EF4-FFF2-40B4-BE49-F238E27FC236}">
                <a16:creationId xmlns:a16="http://schemas.microsoft.com/office/drawing/2014/main" id="{700C366E-B401-4BDA-9C7B-D7EFA89376D5}"/>
              </a:ext>
            </a:extLst>
          </p:cNvPr>
          <p:cNvSpPr/>
          <p:nvPr/>
        </p:nvSpPr>
        <p:spPr>
          <a:xfrm>
            <a:off x="7989608" y="4824725"/>
            <a:ext cx="943326"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Seaforth &amp; </a:t>
            </a:r>
            <a:r>
              <a:rPr lang="en-GB" sz="1000" dirty="0" err="1">
                <a:solidFill>
                  <a:srgbClr val="FFFFFF"/>
                </a:solidFill>
              </a:rPr>
              <a:t>Litherland</a:t>
            </a:r>
            <a:endParaRPr lang="en-GB" sz="1000" dirty="0">
              <a:solidFill>
                <a:srgbClr val="FFFFFF"/>
              </a:solidFill>
            </a:endParaRPr>
          </a:p>
        </p:txBody>
      </p:sp>
      <p:sp>
        <p:nvSpPr>
          <p:cNvPr id="19" name="Rounded Rectangle 13">
            <a:extLst>
              <a:ext uri="{FF2B5EF4-FFF2-40B4-BE49-F238E27FC236}">
                <a16:creationId xmlns:a16="http://schemas.microsoft.com/office/drawing/2014/main" id="{AA570704-8928-4A9A-AC48-4D6AA75C3095}"/>
              </a:ext>
            </a:extLst>
          </p:cNvPr>
          <p:cNvSpPr/>
          <p:nvPr/>
        </p:nvSpPr>
        <p:spPr>
          <a:xfrm>
            <a:off x="1783171" y="4840843"/>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North</a:t>
            </a:r>
          </a:p>
        </p:txBody>
      </p:sp>
      <p:sp>
        <p:nvSpPr>
          <p:cNvPr id="20" name="Rounded Rectangle 14">
            <a:extLst>
              <a:ext uri="{FF2B5EF4-FFF2-40B4-BE49-F238E27FC236}">
                <a16:creationId xmlns:a16="http://schemas.microsoft.com/office/drawing/2014/main" id="{9F2A11B7-303F-43D3-925B-CDC0192C5E71}"/>
              </a:ext>
            </a:extLst>
          </p:cNvPr>
          <p:cNvSpPr/>
          <p:nvPr/>
        </p:nvSpPr>
        <p:spPr>
          <a:xfrm>
            <a:off x="3502739" y="4840843"/>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Ainsdale &amp; Birkdale</a:t>
            </a:r>
          </a:p>
        </p:txBody>
      </p:sp>
      <p:sp>
        <p:nvSpPr>
          <p:cNvPr id="21" name="Rounded Rectangle 15">
            <a:extLst>
              <a:ext uri="{FF2B5EF4-FFF2-40B4-BE49-F238E27FC236}">
                <a16:creationId xmlns:a16="http://schemas.microsoft.com/office/drawing/2014/main" id="{1205E40B-FEF9-4B87-904A-537C9D9F290B}"/>
              </a:ext>
            </a:extLst>
          </p:cNvPr>
          <p:cNvSpPr/>
          <p:nvPr/>
        </p:nvSpPr>
        <p:spPr>
          <a:xfrm>
            <a:off x="4366835" y="4848410"/>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Formby</a:t>
            </a:r>
          </a:p>
        </p:txBody>
      </p:sp>
      <p:sp>
        <p:nvSpPr>
          <p:cNvPr id="22" name="Rounded Rectangle 16">
            <a:extLst>
              <a:ext uri="{FF2B5EF4-FFF2-40B4-BE49-F238E27FC236}">
                <a16:creationId xmlns:a16="http://schemas.microsoft.com/office/drawing/2014/main" id="{FE58B430-05FE-4AAC-90FB-C9777C14ADB2}"/>
              </a:ext>
            </a:extLst>
          </p:cNvPr>
          <p:cNvSpPr/>
          <p:nvPr/>
        </p:nvSpPr>
        <p:spPr>
          <a:xfrm>
            <a:off x="5386298" y="4848410"/>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Crosby</a:t>
            </a:r>
          </a:p>
        </p:txBody>
      </p:sp>
      <p:sp>
        <p:nvSpPr>
          <p:cNvPr id="23" name="Rounded Rectangle 17">
            <a:extLst>
              <a:ext uri="{FF2B5EF4-FFF2-40B4-BE49-F238E27FC236}">
                <a16:creationId xmlns:a16="http://schemas.microsoft.com/office/drawing/2014/main" id="{6F17FAD5-EE00-4909-8DE2-ACF735E20C1A}"/>
              </a:ext>
            </a:extLst>
          </p:cNvPr>
          <p:cNvSpPr/>
          <p:nvPr/>
        </p:nvSpPr>
        <p:spPr>
          <a:xfrm>
            <a:off x="6247667" y="4848410"/>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Maghull</a:t>
            </a:r>
          </a:p>
        </p:txBody>
      </p:sp>
      <p:sp>
        <p:nvSpPr>
          <p:cNvPr id="25" name="Rounded Rectangle 18">
            <a:extLst>
              <a:ext uri="{FF2B5EF4-FFF2-40B4-BE49-F238E27FC236}">
                <a16:creationId xmlns:a16="http://schemas.microsoft.com/office/drawing/2014/main" id="{FC3E4CE0-A7EA-450F-A2AB-9FC040DCF64C}"/>
              </a:ext>
            </a:extLst>
          </p:cNvPr>
          <p:cNvSpPr/>
          <p:nvPr/>
        </p:nvSpPr>
        <p:spPr>
          <a:xfrm>
            <a:off x="7103139" y="4824725"/>
            <a:ext cx="783464" cy="583631"/>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solidFill>
                  <a:srgbClr val="FFFFFF"/>
                </a:solidFill>
              </a:rPr>
              <a:t>Bootle</a:t>
            </a:r>
          </a:p>
        </p:txBody>
      </p:sp>
      <p:sp>
        <p:nvSpPr>
          <p:cNvPr id="26" name="Rounded Rectangle 22">
            <a:extLst>
              <a:ext uri="{FF2B5EF4-FFF2-40B4-BE49-F238E27FC236}">
                <a16:creationId xmlns:a16="http://schemas.microsoft.com/office/drawing/2014/main" id="{1FC3FAF2-F452-41AB-8C83-AC61556F8E56}"/>
              </a:ext>
            </a:extLst>
          </p:cNvPr>
          <p:cNvSpPr/>
          <p:nvPr/>
        </p:nvSpPr>
        <p:spPr>
          <a:xfrm>
            <a:off x="139049" y="2760179"/>
            <a:ext cx="1368152" cy="936104"/>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a:solidFill>
                  <a:srgbClr val="FFFFFF"/>
                </a:solidFill>
              </a:rPr>
              <a:t>Council localities</a:t>
            </a:r>
          </a:p>
        </p:txBody>
      </p:sp>
      <p:sp>
        <p:nvSpPr>
          <p:cNvPr id="27" name="Rounded Rectangle 23">
            <a:extLst>
              <a:ext uri="{FF2B5EF4-FFF2-40B4-BE49-F238E27FC236}">
                <a16:creationId xmlns:a16="http://schemas.microsoft.com/office/drawing/2014/main" id="{34E44341-7B14-489E-969E-5D044D46A51D}"/>
              </a:ext>
            </a:extLst>
          </p:cNvPr>
          <p:cNvSpPr/>
          <p:nvPr/>
        </p:nvSpPr>
        <p:spPr>
          <a:xfrm>
            <a:off x="190371" y="3984315"/>
            <a:ext cx="1368152" cy="43204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solidFill>
                  <a:srgbClr val="FFFFFF"/>
                </a:solidFill>
              </a:rPr>
              <a:t>PCNs</a:t>
            </a:r>
          </a:p>
        </p:txBody>
      </p:sp>
      <p:sp>
        <p:nvSpPr>
          <p:cNvPr id="28" name="Rounded Rectangle 24">
            <a:extLst>
              <a:ext uri="{FF2B5EF4-FFF2-40B4-BE49-F238E27FC236}">
                <a16:creationId xmlns:a16="http://schemas.microsoft.com/office/drawing/2014/main" id="{6FCB4567-56E4-44B4-ABF1-9728AA581A4E}"/>
              </a:ext>
            </a:extLst>
          </p:cNvPr>
          <p:cNvSpPr/>
          <p:nvPr/>
        </p:nvSpPr>
        <p:spPr>
          <a:xfrm>
            <a:off x="190371" y="4848411"/>
            <a:ext cx="1368152" cy="576064"/>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200" b="1" dirty="0">
                <a:solidFill>
                  <a:srgbClr val="FFFFFF"/>
                </a:solidFill>
              </a:rPr>
              <a:t>Localities</a:t>
            </a:r>
          </a:p>
          <a:p>
            <a:pPr algn="ctr"/>
            <a:r>
              <a:rPr lang="en-GB" sz="1100" dirty="0">
                <a:solidFill>
                  <a:srgbClr val="FFFFFF"/>
                </a:solidFill>
              </a:rPr>
              <a:t>(30-50k population)</a:t>
            </a:r>
            <a:endParaRPr lang="en-GB" sz="1200" dirty="0">
              <a:solidFill>
                <a:srgbClr val="FFFFFF"/>
              </a:solidFill>
            </a:endParaRPr>
          </a:p>
        </p:txBody>
      </p:sp>
    </p:spTree>
    <p:extLst>
      <p:ext uri="{BB962C8B-B14F-4D97-AF65-F5344CB8AC3E}">
        <p14:creationId xmlns:p14="http://schemas.microsoft.com/office/powerpoint/2010/main" val="237209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74021"/>
            <a:ext cx="2765694" cy="105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51486" y="477091"/>
            <a:ext cx="768270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lang="en-US" altLang="en-US" sz="3600" b="1" dirty="0">
                <a:solidFill>
                  <a:prstClr val="black"/>
                </a:solidFill>
                <a:cs typeface="Arial" pitchFamily="34" charset="0"/>
              </a:rPr>
              <a:t>Our l</a:t>
            </a:r>
            <a:r>
              <a:rPr kumimoji="0" lang="en-US" altLang="en-U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oca</a:t>
            </a:r>
            <a:r>
              <a:rPr lang="en-US" altLang="en-US" sz="3600" b="1" dirty="0">
                <a:solidFill>
                  <a:prstClr val="black"/>
                </a:solidFill>
                <a:cs typeface="Arial" pitchFamily="34" charset="0"/>
              </a:rPr>
              <a:t>l focus </a:t>
            </a:r>
            <a:endParaRPr kumimoji="0" lang="en-US" altLang="en-U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 name="Rectangle 23"/>
          <p:cNvSpPr/>
          <p:nvPr/>
        </p:nvSpPr>
        <p:spPr>
          <a:xfrm>
            <a:off x="35496" y="4615507"/>
            <a:ext cx="9121978" cy="224249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32" name="Title 1"/>
          <p:cNvSpPr txBox="1">
            <a:spLocks/>
          </p:cNvSpPr>
          <p:nvPr/>
        </p:nvSpPr>
        <p:spPr>
          <a:xfrm>
            <a:off x="130699" y="421937"/>
            <a:ext cx="8732939" cy="77481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sng" strike="noStrike" kern="1200" cap="none" spc="0" normalizeH="0" baseline="0" noProof="0" dirty="0">
              <a:ln>
                <a:noFill/>
              </a:ln>
              <a:solidFill>
                <a:sysClr val="windowText" lastClr="000000"/>
              </a:solidFill>
              <a:effectLst/>
              <a:uLnTx/>
              <a:uFillTx/>
              <a:latin typeface="Arial"/>
              <a:ea typeface="+mj-ea"/>
              <a:cs typeface="+mj-cs"/>
            </a:endParaRPr>
          </a:p>
        </p:txBody>
      </p:sp>
      <p:sp>
        <p:nvSpPr>
          <p:cNvPr id="33" name="Content Placeholder 2"/>
          <p:cNvSpPr txBox="1">
            <a:spLocks/>
          </p:cNvSpPr>
          <p:nvPr/>
        </p:nvSpPr>
        <p:spPr>
          <a:xfrm>
            <a:off x="637093" y="1364232"/>
            <a:ext cx="7861005" cy="45500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i="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a:ln>
                <a:noFill/>
              </a:ln>
              <a:solidFill>
                <a:sysClr val="windowText" lastClr="000000"/>
              </a:solidFill>
              <a:effectLst/>
              <a:uLnTx/>
              <a:uFillTx/>
              <a:latin typeface="Arial"/>
              <a:ea typeface="+mn-ea"/>
              <a:cs typeface="+mn-cs"/>
            </a:endParaRPr>
          </a:p>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a:ea typeface="+mn-ea"/>
              <a:cs typeface="+mn-cs"/>
            </a:endParaRPr>
          </a:p>
        </p:txBody>
      </p:sp>
      <p:graphicFrame>
        <p:nvGraphicFramePr>
          <p:cNvPr id="34" name="Diagram 33"/>
          <p:cNvGraphicFramePr/>
          <p:nvPr/>
        </p:nvGraphicFramePr>
        <p:xfrm>
          <a:off x="467544" y="1305022"/>
          <a:ext cx="6397898" cy="4710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Rectangle 34"/>
          <p:cNvSpPr/>
          <p:nvPr/>
        </p:nvSpPr>
        <p:spPr>
          <a:xfrm>
            <a:off x="6996418" y="2499205"/>
            <a:ext cx="1644242" cy="1182848"/>
          </a:xfrm>
          <a:prstGeom prst="rect">
            <a:avLst/>
          </a:prstGeom>
          <a:solidFill>
            <a:srgbClr val="8DC640">
              <a:lumMod val="50000"/>
            </a:srgbClr>
          </a:solidFill>
          <a:ln w="25400" cap="flat" cmpd="sng" algn="ctr">
            <a:solidFill>
              <a:srgbClr val="EE7E25">
                <a:shade val="50000"/>
              </a:srgbClr>
            </a:solidFill>
            <a:prstDash val="solid"/>
          </a:ln>
          <a:effectLst/>
        </p:spPr>
        <p:txBody>
          <a:bodyPr lIns="91143" tIns="45585" rIns="91143" bIns="45585" rtlCol="0" anchor="ctr"/>
          <a:lstStyle/>
          <a:p>
            <a:pPr marL="0" marR="0" lvl="0" indent="0" algn="ctr" defTabSz="455715"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Arial"/>
                <a:ea typeface="+mn-ea"/>
                <a:cs typeface="+mn-cs"/>
              </a:rPr>
              <a:t>80% delivery led within the Borough</a:t>
            </a:r>
          </a:p>
        </p:txBody>
      </p:sp>
      <p:sp>
        <p:nvSpPr>
          <p:cNvPr id="36" name="Rectangle 35"/>
          <p:cNvSpPr/>
          <p:nvPr/>
        </p:nvSpPr>
        <p:spPr>
          <a:xfrm>
            <a:off x="6996418" y="4832740"/>
            <a:ext cx="1644242" cy="1182848"/>
          </a:xfrm>
          <a:prstGeom prst="rect">
            <a:avLst/>
          </a:prstGeom>
          <a:solidFill>
            <a:srgbClr val="0070C0"/>
          </a:solidFill>
          <a:ln w="25400" cap="flat" cmpd="sng" algn="ctr">
            <a:solidFill>
              <a:srgbClr val="EE7E25">
                <a:shade val="50000"/>
              </a:srgbClr>
            </a:solidFill>
            <a:prstDash val="solid"/>
          </a:ln>
          <a:effectLst/>
        </p:spPr>
        <p:txBody>
          <a:bodyPr lIns="91143" tIns="45585" rIns="91143" bIns="45585" rtlCol="0" anchor="ctr"/>
          <a:lstStyle/>
          <a:p>
            <a:pPr marL="0" marR="0" lvl="0" indent="0" algn="ctr" defTabSz="455715"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Arial"/>
                <a:ea typeface="+mn-ea"/>
                <a:cs typeface="+mn-cs"/>
              </a:rPr>
              <a:t>20% delivery “at scale” across system</a:t>
            </a:r>
          </a:p>
        </p:txBody>
      </p:sp>
      <p:pic>
        <p:nvPicPr>
          <p:cNvPr id="3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4260664"/>
            <a:ext cx="2283061" cy="190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093" y="1700808"/>
            <a:ext cx="215813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1018" y="2747254"/>
            <a:ext cx="10001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27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21668" y="286644"/>
            <a:ext cx="5444281"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lang="en-US" altLang="en-US" sz="3600" b="1" dirty="0">
                <a:solidFill>
                  <a:prstClr val="black"/>
                </a:solidFill>
                <a:cs typeface="Arial" pitchFamily="34" charset="0"/>
              </a:rPr>
              <a:t>Our l</a:t>
            </a:r>
            <a:r>
              <a:rPr kumimoji="0" lang="en-US" altLang="en-US" sz="36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ocal</a:t>
            </a:r>
            <a:r>
              <a:rPr kumimoji="0" lang="en-US" altLang="en-U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focus </a:t>
            </a:r>
            <a:endParaRPr kumimoji="0" lang="en-US" altLang="en-US" sz="3600" b="1" i="0" u="none" strike="noStrike" kern="1200" cap="none" spc="0" normalizeH="0" baseline="0" noProof="0" dirty="0">
              <a:ln>
                <a:noFill/>
              </a:ln>
              <a:solidFill>
                <a:prstClr val="black"/>
              </a:solidFill>
              <a:effectLst/>
              <a:highlight>
                <a:srgbClr val="FFFF00"/>
              </a:highlight>
              <a:uLnTx/>
              <a:uFillTx/>
              <a:latin typeface="Arial" pitchFamily="34" charset="0"/>
              <a:ea typeface="+mn-ea"/>
              <a:cs typeface="Arial" pitchFamily="34" charset="0"/>
            </a:endParaRPr>
          </a:p>
        </p:txBody>
      </p:sp>
      <p:grpSp>
        <p:nvGrpSpPr>
          <p:cNvPr id="4" name="Group 3"/>
          <p:cNvGrpSpPr/>
          <p:nvPr/>
        </p:nvGrpSpPr>
        <p:grpSpPr>
          <a:xfrm>
            <a:off x="1547664" y="1556792"/>
            <a:ext cx="5405305" cy="987337"/>
            <a:chOff x="0" y="0"/>
            <a:chExt cx="5405305" cy="987337"/>
          </a:xfrm>
        </p:grpSpPr>
        <p:sp>
          <p:nvSpPr>
            <p:cNvPr id="18" name="Trapezoid 17"/>
            <p:cNvSpPr/>
            <p:nvPr/>
          </p:nvSpPr>
          <p:spPr>
            <a:xfrm rot="10800000">
              <a:off x="0" y="0"/>
              <a:ext cx="5405305" cy="987337"/>
            </a:xfrm>
            <a:prstGeom prst="trapezoid">
              <a:avLst>
                <a:gd name="adj" fmla="val 54746"/>
              </a:avLst>
            </a:prstGeom>
            <a:solidFill>
              <a:srgbClr val="4BACC6">
                <a:hueOff val="0"/>
                <a:satOff val="0"/>
                <a:lumOff val="0"/>
                <a:alphaOff val="0"/>
              </a:srgbClr>
            </a:solidFill>
            <a:ln w="3175" cap="flat" cmpd="sng" algn="ctr">
              <a:solidFill>
                <a:scrgbClr r="0" g="0" b="0"/>
              </a:solidFill>
              <a:prstDash val="solid"/>
            </a:ln>
            <a:effectLst/>
          </p:spPr>
        </p:sp>
        <p:sp>
          <p:nvSpPr>
            <p:cNvPr id="19" name="Trapezoid 4"/>
            <p:cNvSpPr/>
            <p:nvPr/>
          </p:nvSpPr>
          <p:spPr>
            <a:xfrm>
              <a:off x="945928" y="0"/>
              <a:ext cx="3513448" cy="987337"/>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Neighbourhood (x 8 with 3 PCNs)</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30-50,000 </a:t>
              </a: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GB" sz="2000" b="0" i="0" u="none" strike="noStrike" kern="1200" cap="none" spc="0" normalizeH="0" baseline="0" noProof="0" dirty="0">
                <a:ln>
                  <a:noFill/>
                </a:ln>
                <a:solidFill>
                  <a:sysClr val="window" lastClr="FFFFFF"/>
                </a:solidFill>
                <a:effectLst/>
                <a:uLnTx/>
                <a:uFillTx/>
                <a:latin typeface="Arial"/>
                <a:ea typeface="+mn-ea"/>
                <a:cs typeface="Arial" panose="020B0604020202020204" pitchFamily="34" charset="0"/>
              </a:endParaRPr>
            </a:p>
          </p:txBody>
        </p:sp>
      </p:grpSp>
      <p:grpSp>
        <p:nvGrpSpPr>
          <p:cNvPr id="5" name="Group 4"/>
          <p:cNvGrpSpPr/>
          <p:nvPr/>
        </p:nvGrpSpPr>
        <p:grpSpPr>
          <a:xfrm>
            <a:off x="2088194" y="2544130"/>
            <a:ext cx="4324243" cy="987337"/>
            <a:chOff x="540530" y="987337"/>
            <a:chExt cx="4324243" cy="987337"/>
          </a:xfrm>
        </p:grpSpPr>
        <p:sp>
          <p:nvSpPr>
            <p:cNvPr id="16" name="Trapezoid 15"/>
            <p:cNvSpPr/>
            <p:nvPr/>
          </p:nvSpPr>
          <p:spPr>
            <a:xfrm rot="10800000">
              <a:off x="540530" y="987337"/>
              <a:ext cx="4324243" cy="987337"/>
            </a:xfrm>
            <a:prstGeom prst="trapezoid">
              <a:avLst>
                <a:gd name="adj" fmla="val 54746"/>
              </a:avLst>
            </a:prstGeom>
            <a:solidFill>
              <a:srgbClr val="4BACC6">
                <a:hueOff val="-2483469"/>
                <a:satOff val="9953"/>
                <a:lumOff val="2157"/>
                <a:alphaOff val="0"/>
              </a:srgbClr>
            </a:solidFill>
            <a:ln w="3175" cap="flat" cmpd="sng" algn="ctr">
              <a:solidFill>
                <a:scrgbClr r="0" g="0" b="0"/>
              </a:solidFill>
              <a:prstDash val="solid"/>
            </a:ln>
            <a:effectLst/>
          </p:spPr>
        </p:sp>
        <p:sp>
          <p:nvSpPr>
            <p:cNvPr id="17" name="Trapezoid 6"/>
            <p:cNvSpPr/>
            <p:nvPr/>
          </p:nvSpPr>
          <p:spPr>
            <a:xfrm>
              <a:off x="1297273" y="987337"/>
              <a:ext cx="2810758" cy="987337"/>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Community First Locality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(x 3)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55,000 – 120,000</a:t>
              </a:r>
            </a:p>
          </p:txBody>
        </p:sp>
      </p:grpSp>
      <p:sp>
        <p:nvSpPr>
          <p:cNvPr id="24" name="Rectangle 23"/>
          <p:cNvSpPr/>
          <p:nvPr/>
        </p:nvSpPr>
        <p:spPr>
          <a:xfrm>
            <a:off x="22022" y="4615505"/>
            <a:ext cx="9121978" cy="224249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grpSp>
        <p:nvGrpSpPr>
          <p:cNvPr id="6" name="Group 5"/>
          <p:cNvGrpSpPr/>
          <p:nvPr/>
        </p:nvGrpSpPr>
        <p:grpSpPr>
          <a:xfrm>
            <a:off x="2628721" y="3531465"/>
            <a:ext cx="3243182" cy="987337"/>
            <a:chOff x="1081061" y="1974675"/>
            <a:chExt cx="3243182" cy="987337"/>
          </a:xfrm>
        </p:grpSpPr>
        <p:sp>
          <p:nvSpPr>
            <p:cNvPr id="14" name="Trapezoid 13"/>
            <p:cNvSpPr/>
            <p:nvPr/>
          </p:nvSpPr>
          <p:spPr>
            <a:xfrm rot="10800000">
              <a:off x="1081061" y="1974675"/>
              <a:ext cx="3243182" cy="987337"/>
            </a:xfrm>
            <a:prstGeom prst="trapezoid">
              <a:avLst>
                <a:gd name="adj" fmla="val 54746"/>
              </a:avLst>
            </a:prstGeom>
            <a:solidFill>
              <a:srgbClr val="4BACC6">
                <a:hueOff val="-4966938"/>
                <a:satOff val="19906"/>
                <a:lumOff val="4314"/>
                <a:alphaOff val="0"/>
              </a:srgbClr>
            </a:solidFill>
            <a:ln w="3175" cap="flat" cmpd="sng" algn="ctr">
              <a:solidFill>
                <a:scrgbClr r="0" g="0" b="0"/>
              </a:solidFill>
              <a:prstDash val="solid"/>
            </a:ln>
            <a:effectLst/>
          </p:spPr>
        </p:sp>
        <p:sp>
          <p:nvSpPr>
            <p:cNvPr id="15" name="Trapezoid 8"/>
            <p:cNvSpPr/>
            <p:nvPr/>
          </p:nvSpPr>
          <p:spPr>
            <a:xfrm>
              <a:off x="1648618" y="1974675"/>
              <a:ext cx="2108068" cy="987337"/>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Sefton</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274,000</a:t>
              </a:r>
            </a:p>
          </p:txBody>
        </p:sp>
      </p:grpSp>
      <p:sp>
        <p:nvSpPr>
          <p:cNvPr id="12" name="Trapezoid 11"/>
          <p:cNvSpPr/>
          <p:nvPr/>
        </p:nvSpPr>
        <p:spPr>
          <a:xfrm rot="10800000">
            <a:off x="3169255" y="4518807"/>
            <a:ext cx="2162121" cy="987337"/>
          </a:xfrm>
          <a:prstGeom prst="trapezoid">
            <a:avLst>
              <a:gd name="adj" fmla="val 54746"/>
            </a:avLst>
          </a:prstGeom>
          <a:solidFill>
            <a:srgbClr val="FFC000"/>
          </a:solidFill>
          <a:ln w="3175" cap="flat" cmpd="sng" algn="ctr">
            <a:solidFill>
              <a:sysClr val="windowText" lastClr="000000"/>
            </a:solidFill>
            <a:prstDash val="solid"/>
          </a:ln>
          <a:effectLst/>
        </p:spPr>
      </p:sp>
      <p:grpSp>
        <p:nvGrpSpPr>
          <p:cNvPr id="9" name="Group 8"/>
          <p:cNvGrpSpPr/>
          <p:nvPr/>
        </p:nvGrpSpPr>
        <p:grpSpPr>
          <a:xfrm>
            <a:off x="3709782" y="5506144"/>
            <a:ext cx="1081064" cy="987337"/>
            <a:chOff x="2162122" y="3949351"/>
            <a:chExt cx="1081064" cy="987337"/>
          </a:xfrm>
        </p:grpSpPr>
        <p:sp>
          <p:nvSpPr>
            <p:cNvPr id="10" name="Trapezoid 9"/>
            <p:cNvSpPr/>
            <p:nvPr/>
          </p:nvSpPr>
          <p:spPr>
            <a:xfrm rot="10800000">
              <a:off x="2162126" y="3949351"/>
              <a:ext cx="1081060" cy="987337"/>
            </a:xfrm>
            <a:prstGeom prst="trapezoid">
              <a:avLst>
                <a:gd name="adj" fmla="val 54746"/>
              </a:avLst>
            </a:prstGeom>
            <a:solidFill>
              <a:srgbClr val="FFC000"/>
            </a:solidFill>
            <a:ln w="3175" cap="flat" cmpd="sng" algn="ctr">
              <a:solidFill>
                <a:scrgbClr r="0" g="0" b="0"/>
              </a:solidFill>
              <a:prstDash val="solid"/>
            </a:ln>
            <a:effectLst/>
          </p:spPr>
        </p:sp>
        <p:sp>
          <p:nvSpPr>
            <p:cNvPr id="11" name="Trapezoid 12"/>
            <p:cNvSpPr/>
            <p:nvPr/>
          </p:nvSpPr>
          <p:spPr>
            <a:xfrm>
              <a:off x="2162122" y="3949351"/>
              <a:ext cx="1081060" cy="987337"/>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sp>
        <p:nvSpPr>
          <p:cNvPr id="3" name="Up Arrow 2"/>
          <p:cNvSpPr/>
          <p:nvPr/>
        </p:nvSpPr>
        <p:spPr>
          <a:xfrm>
            <a:off x="6948260" y="1556790"/>
            <a:ext cx="216024" cy="1286853"/>
          </a:xfrm>
          <a:prstGeom prst="upArrow">
            <a:avLst/>
          </a:prstGeom>
          <a:solidFill>
            <a:srgbClr val="00B0F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26" name="Up Arrow 25"/>
          <p:cNvSpPr/>
          <p:nvPr/>
        </p:nvSpPr>
        <p:spPr>
          <a:xfrm>
            <a:off x="6922992" y="4482114"/>
            <a:ext cx="241292" cy="771187"/>
          </a:xfrm>
          <a:prstGeom prst="upArrow">
            <a:avLst/>
          </a:prstGeom>
          <a:solidFill>
            <a:srgbClr val="0070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27" name="Down Arrow 26"/>
          <p:cNvSpPr/>
          <p:nvPr/>
        </p:nvSpPr>
        <p:spPr>
          <a:xfrm>
            <a:off x="6922993" y="3212975"/>
            <a:ext cx="241292" cy="1224136"/>
          </a:xfrm>
          <a:prstGeom prst="downArrow">
            <a:avLst/>
          </a:prstGeom>
          <a:solidFill>
            <a:srgbClr val="00B0F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28" name="Down Arrow 27"/>
          <p:cNvSpPr/>
          <p:nvPr/>
        </p:nvSpPr>
        <p:spPr>
          <a:xfrm>
            <a:off x="6929599" y="5622633"/>
            <a:ext cx="234689" cy="870847"/>
          </a:xfrm>
          <a:prstGeom prst="downArrow">
            <a:avLst/>
          </a:prstGeom>
          <a:solidFill>
            <a:srgbClr val="0070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29" name="TextBox 28"/>
          <p:cNvSpPr txBox="1"/>
          <p:nvPr/>
        </p:nvSpPr>
        <p:spPr>
          <a:xfrm>
            <a:off x="6660228" y="2843642"/>
            <a:ext cx="720080" cy="369332"/>
          </a:xfrm>
          <a:prstGeom prst="rect">
            <a:avLst/>
          </a:prstGeom>
          <a:noFill/>
          <a:ln w="31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80 %</a:t>
            </a:r>
          </a:p>
        </p:txBody>
      </p:sp>
      <p:sp>
        <p:nvSpPr>
          <p:cNvPr id="30" name="TextBox 29"/>
          <p:cNvSpPr txBox="1"/>
          <p:nvPr/>
        </p:nvSpPr>
        <p:spPr>
          <a:xfrm>
            <a:off x="6696232" y="5253299"/>
            <a:ext cx="720080" cy="369332"/>
          </a:xfrm>
          <a:prstGeom prst="rect">
            <a:avLst/>
          </a:prstGeom>
          <a:noFill/>
          <a:ln w="3175">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20 %</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74021"/>
            <a:ext cx="2765694" cy="105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09786" y="4653136"/>
            <a:ext cx="10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c2.5m</a:t>
            </a:r>
          </a:p>
        </p:txBody>
      </p:sp>
    </p:spTree>
    <p:extLst>
      <p:ext uri="{BB962C8B-B14F-4D97-AF65-F5344CB8AC3E}">
        <p14:creationId xmlns:p14="http://schemas.microsoft.com/office/powerpoint/2010/main" val="3642231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83568" y="1484785"/>
            <a:ext cx="7772400" cy="819523"/>
          </a:xfrm>
        </p:spPr>
        <p:txBody>
          <a:bodyPr>
            <a:normAutofit fontScale="90000"/>
          </a:bodyPr>
          <a:lstStyle/>
          <a:p>
            <a:pPr eaLnBrk="1" hangingPunct="1"/>
            <a:r>
              <a:rPr lang="en-GB" altLang="en-US" sz="3200" b="1" dirty="0"/>
              <a:t>The future of health and care</a:t>
            </a:r>
            <a:br>
              <a:rPr lang="en-GB" altLang="en-US" sz="3200" b="1" dirty="0"/>
            </a:br>
            <a:r>
              <a:rPr lang="en-GB" altLang="en-US" sz="3200" b="1" dirty="0"/>
              <a:t>(See separate slides) </a:t>
            </a:r>
          </a:p>
        </p:txBody>
      </p:sp>
      <p:sp>
        <p:nvSpPr>
          <p:cNvPr id="9219" name="Content Placeholder 4"/>
          <p:cNvSpPr>
            <a:spLocks noGrp="1"/>
          </p:cNvSpPr>
          <p:nvPr>
            <p:ph type="subTitle" idx="1"/>
          </p:nvPr>
        </p:nvSpPr>
        <p:spPr>
          <a:xfrm>
            <a:off x="683568" y="2492896"/>
            <a:ext cx="4464496" cy="1296144"/>
          </a:xfrm>
        </p:spPr>
        <p:txBody>
          <a:bodyPr>
            <a:normAutofit/>
          </a:bodyPr>
          <a:lstStyle/>
          <a:p>
            <a:pPr marL="0" indent="0" eaLnBrk="1" hangingPunct="1">
              <a:buFont typeface="Arial" pitchFamily="34" charset="0"/>
              <a:buNone/>
            </a:pPr>
            <a:r>
              <a:rPr lang="en-GB" altLang="en-US" sz="2400" b="1" dirty="0"/>
              <a:t>Eleanor Moulton </a:t>
            </a:r>
          </a:p>
          <a:p>
            <a:pPr marL="0" indent="0" eaLnBrk="1" hangingPunct="1">
              <a:buFont typeface="Arial" pitchFamily="34" charset="0"/>
              <a:buNone/>
            </a:pPr>
            <a:r>
              <a:rPr lang="en-GB" altLang="en-US" sz="2400" b="1" dirty="0"/>
              <a:t>Sefton Council</a:t>
            </a:r>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@NHSSSCCG</a:t>
            </a:r>
          </a:p>
        </p:txBody>
      </p:sp>
    </p:spTree>
    <p:extLst>
      <p:ext uri="{BB962C8B-B14F-4D97-AF65-F5344CB8AC3E}">
        <p14:creationId xmlns:p14="http://schemas.microsoft.com/office/powerpoint/2010/main" val="395254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83568" y="1484785"/>
            <a:ext cx="7772400" cy="819523"/>
          </a:xfrm>
        </p:spPr>
        <p:txBody>
          <a:bodyPr>
            <a:normAutofit/>
          </a:bodyPr>
          <a:lstStyle/>
          <a:p>
            <a:pPr eaLnBrk="1" hangingPunct="1"/>
            <a:r>
              <a:rPr lang="en-GB" altLang="en-US" sz="4000" b="1" dirty="0"/>
              <a:t>General practice in Sefton </a:t>
            </a:r>
            <a:endParaRPr lang="en-GB" altLang="en-US" sz="2800" b="1" dirty="0"/>
          </a:p>
        </p:txBody>
      </p:sp>
      <p:sp>
        <p:nvSpPr>
          <p:cNvPr id="9219" name="Content Placeholder 4"/>
          <p:cNvSpPr>
            <a:spLocks noGrp="1"/>
          </p:cNvSpPr>
          <p:nvPr>
            <p:ph type="subTitle" idx="1"/>
          </p:nvPr>
        </p:nvSpPr>
        <p:spPr/>
        <p:txBody>
          <a:bodyPr>
            <a:normAutofit/>
          </a:bodyPr>
          <a:lstStyle/>
          <a:p>
            <a:pPr marL="0" indent="0" eaLnBrk="1" hangingPunct="1">
              <a:buFont typeface="Arial" pitchFamily="34" charset="0"/>
              <a:buNone/>
            </a:pPr>
            <a:r>
              <a:rPr lang="en-GB" altLang="en-US" sz="2400" b="1" dirty="0"/>
              <a:t>Jan Leonard</a:t>
            </a:r>
          </a:p>
          <a:p>
            <a:pPr marL="0" indent="0" eaLnBrk="1" hangingPunct="1">
              <a:buFont typeface="Arial" pitchFamily="34" charset="0"/>
              <a:buNone/>
            </a:pPr>
            <a:r>
              <a:rPr lang="en-GB" altLang="en-US" sz="2400" b="1" dirty="0"/>
              <a:t>Director of place  </a:t>
            </a:r>
          </a:p>
          <a:p>
            <a:pPr marL="0" indent="0" eaLnBrk="1" hangingPunct="1">
              <a:buFont typeface="Arial" pitchFamily="34" charset="0"/>
              <a:buNone/>
            </a:pPr>
            <a:r>
              <a:rPr lang="en-GB" altLang="en-US" sz="2400" b="1" dirty="0"/>
              <a:t>NHS South Sefton CCG</a:t>
            </a:r>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@NHSSSCCG</a:t>
            </a:r>
          </a:p>
        </p:txBody>
      </p:sp>
    </p:spTree>
    <p:extLst>
      <p:ext uri="{BB962C8B-B14F-4D97-AF65-F5344CB8AC3E}">
        <p14:creationId xmlns:p14="http://schemas.microsoft.com/office/powerpoint/2010/main" val="3382186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4F00-2EE8-484F-A3A2-19F981E8D2C0}"/>
              </a:ext>
            </a:extLst>
          </p:cNvPr>
          <p:cNvSpPr>
            <a:spLocks noGrp="1"/>
          </p:cNvSpPr>
          <p:nvPr>
            <p:ph type="title"/>
          </p:nvPr>
        </p:nvSpPr>
        <p:spPr>
          <a:xfrm>
            <a:off x="458269" y="620688"/>
            <a:ext cx="8229600" cy="782960"/>
          </a:xfrm>
        </p:spPr>
        <p:txBody>
          <a:bodyPr/>
          <a:lstStyle/>
          <a:p>
            <a:r>
              <a:rPr lang="en-GB" b="1" dirty="0"/>
              <a:t>Challenges </a:t>
            </a:r>
          </a:p>
        </p:txBody>
      </p:sp>
      <p:sp>
        <p:nvSpPr>
          <p:cNvPr id="3" name="Content Placeholder 2">
            <a:extLst>
              <a:ext uri="{FF2B5EF4-FFF2-40B4-BE49-F238E27FC236}">
                <a16:creationId xmlns:a16="http://schemas.microsoft.com/office/drawing/2014/main" id="{FC3FB68A-012B-46D7-9FD9-F0A882FBA05F}"/>
              </a:ext>
            </a:extLst>
          </p:cNvPr>
          <p:cNvSpPr>
            <a:spLocks noGrp="1"/>
          </p:cNvSpPr>
          <p:nvPr>
            <p:ph idx="1"/>
          </p:nvPr>
        </p:nvSpPr>
        <p:spPr/>
        <p:txBody>
          <a:bodyPr/>
          <a:lstStyle/>
          <a:p>
            <a:r>
              <a:rPr lang="en-GB" dirty="0"/>
              <a:t>Keeping our patients safe</a:t>
            </a:r>
          </a:p>
          <a:p>
            <a:endParaRPr lang="en-GB" dirty="0"/>
          </a:p>
          <a:p>
            <a:r>
              <a:rPr lang="en-GB" dirty="0"/>
              <a:t>Coping with rising demand </a:t>
            </a:r>
            <a:br>
              <a:rPr lang="en-GB" dirty="0"/>
            </a:br>
            <a:r>
              <a:rPr lang="en-GB" dirty="0"/>
              <a:t>on GP practices </a:t>
            </a:r>
            <a:br>
              <a:rPr lang="en-GB" dirty="0"/>
            </a:br>
            <a:endParaRPr lang="en-GB" dirty="0">
              <a:highlight>
                <a:srgbClr val="FFFF00"/>
              </a:highlight>
            </a:endParaRPr>
          </a:p>
          <a:p>
            <a:r>
              <a:rPr lang="en-GB" dirty="0">
                <a:highlight>
                  <a:srgbClr val="FFFFFF"/>
                </a:highlight>
              </a:rPr>
              <a:t>Busier now than we have </a:t>
            </a:r>
            <a:br>
              <a:rPr lang="en-GB" dirty="0">
                <a:highlight>
                  <a:srgbClr val="FFFFFF"/>
                </a:highlight>
              </a:rPr>
            </a:br>
            <a:r>
              <a:rPr lang="en-GB" dirty="0">
                <a:highlight>
                  <a:srgbClr val="FFFFFF"/>
                </a:highlight>
              </a:rPr>
              <a:t>ever been </a:t>
            </a:r>
          </a:p>
          <a:p>
            <a:endParaRPr lang="en-GB" dirty="0">
              <a:highlight>
                <a:srgbClr val="FFFF00"/>
              </a:highlight>
            </a:endParaRPr>
          </a:p>
          <a:p>
            <a:endParaRPr lang="en-GB" dirty="0">
              <a:highlight>
                <a:srgbClr val="FFFF00"/>
              </a:highlight>
            </a:endParaRPr>
          </a:p>
          <a:p>
            <a:endParaRPr lang="en-GB" dirty="0"/>
          </a:p>
        </p:txBody>
      </p:sp>
      <p:pic>
        <p:nvPicPr>
          <p:cNvPr id="6" name="Picture 5">
            <a:extLst>
              <a:ext uri="{FF2B5EF4-FFF2-40B4-BE49-F238E27FC236}">
                <a16:creationId xmlns:a16="http://schemas.microsoft.com/office/drawing/2014/main" id="{996A4F66-927A-4C76-A999-38048F85F2FE}"/>
              </a:ext>
            </a:extLst>
          </p:cNvPr>
          <p:cNvPicPr>
            <a:picLocks noChangeAspect="1"/>
          </p:cNvPicPr>
          <p:nvPr/>
        </p:nvPicPr>
        <p:blipFill rotWithShape="1">
          <a:blip r:embed="rId2"/>
          <a:srcRect l="32675" t="12472" r="32675" b="5672"/>
          <a:stretch/>
        </p:blipFill>
        <p:spPr>
          <a:xfrm>
            <a:off x="5652120" y="1600201"/>
            <a:ext cx="3168352" cy="3989040"/>
          </a:xfrm>
          <a:prstGeom prst="rect">
            <a:avLst/>
          </a:prstGeom>
        </p:spPr>
      </p:pic>
    </p:spTree>
    <p:extLst>
      <p:ext uri="{BB962C8B-B14F-4D97-AF65-F5344CB8AC3E}">
        <p14:creationId xmlns:p14="http://schemas.microsoft.com/office/powerpoint/2010/main" val="3711202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DA2B-B208-4EAD-819A-DD375DB5DE9D}"/>
              </a:ext>
            </a:extLst>
          </p:cNvPr>
          <p:cNvSpPr>
            <a:spLocks noGrp="1"/>
          </p:cNvSpPr>
          <p:nvPr>
            <p:ph type="title"/>
          </p:nvPr>
        </p:nvSpPr>
        <p:spPr>
          <a:xfrm>
            <a:off x="457200" y="620688"/>
            <a:ext cx="8229600" cy="782960"/>
          </a:xfrm>
        </p:spPr>
        <p:txBody>
          <a:bodyPr>
            <a:normAutofit/>
          </a:bodyPr>
          <a:lstStyle/>
          <a:p>
            <a:r>
              <a:rPr lang="en-GB" sz="3600" b="1" dirty="0"/>
              <a:t>What we are hearing </a:t>
            </a:r>
          </a:p>
        </p:txBody>
      </p:sp>
      <p:sp>
        <p:nvSpPr>
          <p:cNvPr id="3" name="Content Placeholder 2">
            <a:extLst>
              <a:ext uri="{FF2B5EF4-FFF2-40B4-BE49-F238E27FC236}">
                <a16:creationId xmlns:a16="http://schemas.microsoft.com/office/drawing/2014/main" id="{BF6DF68C-0D8F-4155-85F1-74444A2D4D92}"/>
              </a:ext>
            </a:extLst>
          </p:cNvPr>
          <p:cNvSpPr>
            <a:spLocks noGrp="1"/>
          </p:cNvSpPr>
          <p:nvPr>
            <p:ph idx="1"/>
          </p:nvPr>
        </p:nvSpPr>
        <p:spPr>
          <a:xfrm>
            <a:off x="457200" y="1412776"/>
            <a:ext cx="8229600" cy="3989040"/>
          </a:xfrm>
        </p:spPr>
        <p:txBody>
          <a:bodyPr>
            <a:normAutofit/>
          </a:bodyPr>
          <a:lstStyle/>
          <a:p>
            <a:pPr marL="0" indent="0">
              <a:buNone/>
            </a:pPr>
            <a:r>
              <a:rPr lang="en-GB" sz="2000" dirty="0">
                <a:solidFill>
                  <a:srgbClr val="000000"/>
                </a:solidFill>
                <a:ea typeface="Times New Roman" panose="02020603050405020304" pitchFamily="18" charset="0"/>
              </a:rPr>
              <a:t>From the national patient survey: </a:t>
            </a:r>
          </a:p>
          <a:p>
            <a:r>
              <a:rPr lang="en-GB" sz="2000" dirty="0">
                <a:solidFill>
                  <a:srgbClr val="000000"/>
                </a:solidFill>
                <a:ea typeface="Times New Roman" panose="02020603050405020304" pitchFamily="18" charset="0"/>
              </a:rPr>
              <a:t>Over </a:t>
            </a:r>
            <a:r>
              <a:rPr lang="en-GB" sz="2000" dirty="0">
                <a:solidFill>
                  <a:srgbClr val="000000"/>
                </a:solidFill>
                <a:effectLst/>
                <a:ea typeface="Times New Roman" panose="02020603050405020304" pitchFamily="18" charset="0"/>
              </a:rPr>
              <a:t>80% of south Sefton patients completing the national GP survey are satisfied with the care they received</a:t>
            </a:r>
            <a:endParaRPr lang="en-GB" sz="2000" dirty="0">
              <a:effectLst/>
              <a:ea typeface="Calibri" panose="020F0502020204030204" pitchFamily="34" charset="0"/>
            </a:endParaRPr>
          </a:p>
          <a:p>
            <a:r>
              <a:rPr lang="en-GB" sz="2000" dirty="0">
                <a:solidFill>
                  <a:srgbClr val="000000"/>
                </a:solidFill>
                <a:effectLst/>
                <a:ea typeface="Times New Roman" panose="02020603050405020304" pitchFamily="18" charset="0"/>
              </a:rPr>
              <a:t>67% patients said that their experience of making an appointment was good</a:t>
            </a:r>
          </a:p>
          <a:p>
            <a:r>
              <a:rPr lang="en-GB" sz="2000" dirty="0">
                <a:solidFill>
                  <a:srgbClr val="000000"/>
                </a:solidFill>
                <a:effectLst/>
                <a:ea typeface="Times New Roman" panose="02020603050405020304" pitchFamily="18" charset="0"/>
              </a:rPr>
              <a:t>79% were satisfied with the appointment they were offered</a:t>
            </a:r>
            <a:endParaRPr lang="en-GB" sz="2000" dirty="0">
              <a:effectLst/>
              <a:ea typeface="Calibri" panose="020F0502020204030204" pitchFamily="34" charset="0"/>
            </a:endParaRPr>
          </a:p>
          <a:p>
            <a:r>
              <a:rPr lang="en-GB" sz="2000" dirty="0">
                <a:solidFill>
                  <a:srgbClr val="000000"/>
                </a:solidFill>
                <a:effectLst/>
                <a:ea typeface="Times New Roman" panose="02020603050405020304" pitchFamily="18" charset="0"/>
              </a:rPr>
              <a:t>78% were seen / attended to within a few days of trying to book</a:t>
            </a:r>
            <a:endParaRPr lang="en-GB" sz="2000" dirty="0">
              <a:effectLst/>
              <a:ea typeface="Calibri" panose="020F0502020204030204" pitchFamily="34" charset="0"/>
            </a:endParaRPr>
          </a:p>
          <a:p>
            <a:r>
              <a:rPr lang="en-GB" sz="2000" dirty="0">
                <a:solidFill>
                  <a:srgbClr val="000000"/>
                </a:solidFill>
                <a:effectLst/>
                <a:ea typeface="Times New Roman" panose="02020603050405020304" pitchFamily="18" charset="0"/>
              </a:rPr>
              <a:t>94% patients needs were met at their last appointment</a:t>
            </a:r>
            <a:endParaRPr lang="en-GB" sz="2000" dirty="0">
              <a:effectLst/>
              <a:ea typeface="Calibri" panose="020F0502020204030204" pitchFamily="34" charset="0"/>
            </a:endParaRPr>
          </a:p>
          <a:p>
            <a:r>
              <a:rPr lang="en-GB" sz="2000" dirty="0">
                <a:solidFill>
                  <a:srgbClr val="000000"/>
                </a:solidFill>
                <a:effectLst/>
                <a:ea typeface="Times New Roman" panose="02020603050405020304" pitchFamily="18" charset="0"/>
              </a:rPr>
              <a:t>Almost 90% time the patient felt listened to and treated with care and concern</a:t>
            </a:r>
            <a:endParaRPr lang="en-GB" sz="2000" dirty="0">
              <a:effectLst/>
              <a:ea typeface="Calibri" panose="020F0502020204030204" pitchFamily="34" charset="0"/>
            </a:endParaRPr>
          </a:p>
        </p:txBody>
      </p:sp>
    </p:spTree>
    <p:extLst>
      <p:ext uri="{BB962C8B-B14F-4D97-AF65-F5344CB8AC3E}">
        <p14:creationId xmlns:p14="http://schemas.microsoft.com/office/powerpoint/2010/main" val="1220890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0A2B-2921-45ED-A46E-50FFCDCA4FB8}"/>
              </a:ext>
            </a:extLst>
          </p:cNvPr>
          <p:cNvSpPr>
            <a:spLocks noGrp="1"/>
          </p:cNvSpPr>
          <p:nvPr>
            <p:ph type="title"/>
          </p:nvPr>
        </p:nvSpPr>
        <p:spPr>
          <a:xfrm>
            <a:off x="455534" y="751406"/>
            <a:ext cx="8229600" cy="782960"/>
          </a:xfrm>
        </p:spPr>
        <p:txBody>
          <a:bodyPr>
            <a:normAutofit fontScale="90000"/>
          </a:bodyPr>
          <a:lstStyle/>
          <a:p>
            <a:r>
              <a:rPr lang="en-GB" b="1" dirty="0"/>
              <a:t>What we are hearing</a:t>
            </a:r>
            <a:br>
              <a:rPr lang="en-GB" b="1" dirty="0"/>
            </a:br>
            <a:endParaRPr lang="en-GB" i="1" dirty="0">
              <a:highlight>
                <a:srgbClr val="FFFF00"/>
              </a:highlight>
            </a:endParaRPr>
          </a:p>
        </p:txBody>
      </p:sp>
      <p:sp>
        <p:nvSpPr>
          <p:cNvPr id="3" name="Oval 2">
            <a:extLst>
              <a:ext uri="{FF2B5EF4-FFF2-40B4-BE49-F238E27FC236}">
                <a16:creationId xmlns:a16="http://schemas.microsoft.com/office/drawing/2014/main" id="{1D0230C9-0E6C-4060-8493-00675305D296}"/>
              </a:ext>
            </a:extLst>
          </p:cNvPr>
          <p:cNvSpPr/>
          <p:nvPr/>
        </p:nvSpPr>
        <p:spPr>
          <a:xfrm>
            <a:off x="308834" y="1232491"/>
            <a:ext cx="3098968" cy="1656185"/>
          </a:xfrm>
          <a:prstGeom prst="ellipse">
            <a:avLst/>
          </a:prstGeom>
          <a:solidFill>
            <a:schemeClr val="accent2">
              <a:lumMod val="20000"/>
              <a:lumOff val="80000"/>
            </a:schemeClr>
          </a:solidFill>
          <a:ln>
            <a:solidFill>
              <a:srgbClr val="0070C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Practices aren’t open or have been closed during the pandemic</a:t>
            </a:r>
          </a:p>
        </p:txBody>
      </p:sp>
      <p:sp>
        <p:nvSpPr>
          <p:cNvPr id="9" name="Rectangle: Rounded Corners 8">
            <a:extLst>
              <a:ext uri="{FF2B5EF4-FFF2-40B4-BE49-F238E27FC236}">
                <a16:creationId xmlns:a16="http://schemas.microsoft.com/office/drawing/2014/main" id="{6449BC94-5F3D-422A-9CB9-EEE30BF85870}"/>
              </a:ext>
            </a:extLst>
          </p:cNvPr>
          <p:cNvSpPr/>
          <p:nvPr/>
        </p:nvSpPr>
        <p:spPr>
          <a:xfrm>
            <a:off x="3408909" y="2365562"/>
            <a:ext cx="2426578" cy="1494026"/>
          </a:xfrm>
          <a:prstGeom prst="roundRect">
            <a:avLst/>
          </a:prstGeom>
          <a:solidFill>
            <a:schemeClr val="accent2">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a:solidFill>
                  <a:srgbClr val="FFFFFF"/>
                </a:solidFill>
              </a:rPr>
              <a:t>E-consult works for some but not for others who might not have access to digital platforms </a:t>
            </a:r>
          </a:p>
        </p:txBody>
      </p:sp>
      <p:sp>
        <p:nvSpPr>
          <p:cNvPr id="10" name="Oval 9">
            <a:extLst>
              <a:ext uri="{FF2B5EF4-FFF2-40B4-BE49-F238E27FC236}">
                <a16:creationId xmlns:a16="http://schemas.microsoft.com/office/drawing/2014/main" id="{89F90540-1A74-48B7-A2E7-ED98A1C80629}"/>
              </a:ext>
            </a:extLst>
          </p:cNvPr>
          <p:cNvSpPr/>
          <p:nvPr/>
        </p:nvSpPr>
        <p:spPr>
          <a:xfrm>
            <a:off x="274662" y="3336473"/>
            <a:ext cx="3098968" cy="1656185"/>
          </a:xfrm>
          <a:prstGeom prst="ellipse">
            <a:avLst/>
          </a:prstGeom>
          <a:solidFill>
            <a:schemeClr val="accent2">
              <a:lumMod val="40000"/>
              <a:lumOff val="60000"/>
              <a:alpha val="5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Some people only want to see a GP and not another healthcare professional </a:t>
            </a:r>
          </a:p>
        </p:txBody>
      </p:sp>
      <p:sp>
        <p:nvSpPr>
          <p:cNvPr id="11" name="Oval 10">
            <a:extLst>
              <a:ext uri="{FF2B5EF4-FFF2-40B4-BE49-F238E27FC236}">
                <a16:creationId xmlns:a16="http://schemas.microsoft.com/office/drawing/2014/main" id="{ED03691B-3F65-4ECF-AA1A-7847AC6D329D}"/>
              </a:ext>
            </a:extLst>
          </p:cNvPr>
          <p:cNvSpPr/>
          <p:nvPr/>
        </p:nvSpPr>
        <p:spPr>
          <a:xfrm>
            <a:off x="6084168" y="3498632"/>
            <a:ext cx="2537303" cy="1494026"/>
          </a:xfrm>
          <a:prstGeom prst="ellipse">
            <a:avLst/>
          </a:prstGeom>
          <a:solidFill>
            <a:schemeClr val="accent2">
              <a:lumMod val="20000"/>
              <a:lumOff val="80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There are no face to face appointments</a:t>
            </a:r>
          </a:p>
        </p:txBody>
      </p:sp>
      <p:sp>
        <p:nvSpPr>
          <p:cNvPr id="12" name="Oval 11">
            <a:extLst>
              <a:ext uri="{FF2B5EF4-FFF2-40B4-BE49-F238E27FC236}">
                <a16:creationId xmlns:a16="http://schemas.microsoft.com/office/drawing/2014/main" id="{DD27C19F-3A2F-4B87-946E-588B1E74B3F1}"/>
              </a:ext>
            </a:extLst>
          </p:cNvPr>
          <p:cNvSpPr/>
          <p:nvPr/>
        </p:nvSpPr>
        <p:spPr>
          <a:xfrm>
            <a:off x="6150350" y="1394650"/>
            <a:ext cx="2537303" cy="149402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solidFill>
                  <a:schemeClr val="bg1"/>
                </a:solidFill>
              </a:rPr>
              <a:t>You can’t call in to reception anymore</a:t>
            </a:r>
          </a:p>
        </p:txBody>
      </p:sp>
    </p:spTree>
    <p:extLst>
      <p:ext uri="{BB962C8B-B14F-4D97-AF65-F5344CB8AC3E}">
        <p14:creationId xmlns:p14="http://schemas.microsoft.com/office/powerpoint/2010/main" val="2649221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770091-199D-4695-8E91-42616FEA7D2D}"/>
              </a:ext>
            </a:extLst>
          </p:cNvPr>
          <p:cNvSpPr>
            <a:spLocks noGrp="1"/>
          </p:cNvSpPr>
          <p:nvPr>
            <p:ph type="title"/>
          </p:nvPr>
        </p:nvSpPr>
        <p:spPr>
          <a:xfrm>
            <a:off x="1007604" y="1556792"/>
            <a:ext cx="7128792" cy="2952328"/>
          </a:xfrm>
        </p:spPr>
        <p:txBody>
          <a:bodyPr>
            <a:normAutofit/>
          </a:bodyPr>
          <a:lstStyle/>
          <a:p>
            <a:pPr algn="ctr"/>
            <a:r>
              <a:rPr lang="en-GB" sz="3600" b="1" dirty="0"/>
              <a:t>A day in the life of</a:t>
            </a:r>
            <a:br>
              <a:rPr lang="en-GB" sz="3600" b="1" dirty="0"/>
            </a:br>
            <a:r>
              <a:rPr lang="en-GB" sz="3600" b="1" dirty="0"/>
              <a:t>General Practice</a:t>
            </a:r>
            <a:br>
              <a:rPr lang="en-GB" sz="3600" b="1" dirty="0"/>
            </a:br>
            <a:br>
              <a:rPr lang="en-GB" sz="3600" b="1" dirty="0"/>
            </a:br>
            <a:r>
              <a:rPr lang="en-GB" sz="2800" b="1" dirty="0">
                <a:solidFill>
                  <a:schemeClr val="bg2">
                    <a:lumMod val="60000"/>
                    <a:lumOff val="40000"/>
                  </a:schemeClr>
                </a:solidFill>
              </a:rPr>
              <a:t>Peter Chamberlain</a:t>
            </a:r>
            <a:br>
              <a:rPr lang="en-GB" sz="2000" b="1" dirty="0">
                <a:solidFill>
                  <a:schemeClr val="bg2">
                    <a:lumMod val="60000"/>
                    <a:lumOff val="40000"/>
                  </a:schemeClr>
                </a:solidFill>
              </a:rPr>
            </a:br>
            <a:endParaRPr lang="en-GB" sz="2000" b="1" dirty="0">
              <a:solidFill>
                <a:schemeClr val="bg2">
                  <a:lumMod val="60000"/>
                  <a:lumOff val="40000"/>
                </a:schemeClr>
              </a:solidFill>
            </a:endParaRPr>
          </a:p>
        </p:txBody>
      </p:sp>
    </p:spTree>
    <p:extLst>
      <p:ext uri="{BB962C8B-B14F-4D97-AF65-F5344CB8AC3E}">
        <p14:creationId xmlns:p14="http://schemas.microsoft.com/office/powerpoint/2010/main" val="28155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811214" y="1047751"/>
            <a:ext cx="7004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eaLnBrk="1" hangingPunct="1">
              <a:spcBef>
                <a:spcPct val="0"/>
              </a:spcBef>
              <a:buClrTx/>
              <a:buFontTx/>
              <a:buNone/>
            </a:pPr>
            <a:endParaRPr lang="en-GB" altLang="en-US" sz="1800">
              <a:latin typeface="Calibri" pitchFamily="34" charset="0"/>
            </a:endParaRPr>
          </a:p>
        </p:txBody>
      </p:sp>
      <p:sp>
        <p:nvSpPr>
          <p:cNvPr id="29699" name="Title 1"/>
          <p:cNvSpPr txBox="1">
            <a:spLocks/>
          </p:cNvSpPr>
          <p:nvPr/>
        </p:nvSpPr>
        <p:spPr bwMode="auto">
          <a:xfrm>
            <a:off x="427039" y="456893"/>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a:spcBef>
                <a:spcPct val="0"/>
              </a:spcBef>
              <a:buClrTx/>
              <a:buFontTx/>
              <a:buNone/>
            </a:pPr>
            <a:r>
              <a:rPr lang="en-US" altLang="en-US" sz="3600" b="1" dirty="0">
                <a:cs typeface="Arial" pitchFamily="34" charset="0"/>
              </a:rPr>
              <a:t>About our event</a:t>
            </a:r>
          </a:p>
        </p:txBody>
      </p:sp>
      <p:sp>
        <p:nvSpPr>
          <p:cNvPr id="29700" name="Subtitle 2"/>
          <p:cNvSpPr txBox="1">
            <a:spLocks/>
          </p:cNvSpPr>
          <p:nvPr/>
        </p:nvSpPr>
        <p:spPr bwMode="auto">
          <a:xfrm>
            <a:off x="427039" y="1628122"/>
            <a:ext cx="777240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342900" indent="-342900" eaLnBrk="1" hangingPunct="1">
              <a:lnSpc>
                <a:spcPct val="120000"/>
              </a:lnSpc>
              <a:defRPr/>
            </a:pPr>
            <a:r>
              <a:rPr lang="en-GB" altLang="en-US" sz="2000" dirty="0">
                <a:ea typeface="Geneva" pitchFamily="126" charset="-128"/>
                <a:cs typeface="Arial" pitchFamily="34" charset="0"/>
              </a:rPr>
              <a:t>Please stay on mute and turn cameras off while presentations are taking place </a:t>
            </a:r>
          </a:p>
          <a:p>
            <a:pPr marL="342900" indent="-342900" eaLnBrk="1" hangingPunct="1">
              <a:lnSpc>
                <a:spcPct val="120000"/>
              </a:lnSpc>
              <a:defRPr/>
            </a:pPr>
            <a:r>
              <a:rPr lang="en-GB" altLang="en-US" sz="2000" dirty="0">
                <a:ea typeface="Geneva" pitchFamily="126" charset="-128"/>
                <a:cs typeface="Arial" pitchFamily="34" charset="0"/>
              </a:rPr>
              <a:t>We are recording today’s event so it can be viewed at a later date from our website</a:t>
            </a:r>
          </a:p>
          <a:p>
            <a:pPr marL="342900" indent="-342900" eaLnBrk="1" hangingPunct="1">
              <a:lnSpc>
                <a:spcPct val="120000"/>
              </a:lnSpc>
              <a:defRPr/>
            </a:pPr>
            <a:r>
              <a:rPr lang="en-GB" altLang="en-US" sz="2000" dirty="0">
                <a:ea typeface="Geneva" pitchFamily="126" charset="-128"/>
                <a:cs typeface="Arial" pitchFamily="34" charset="0"/>
              </a:rPr>
              <a:t>Please don’t interrupt speakers, we’d invite you to use the hand and chat function and we will aim to get to you after each presentation. If we don’t get to you we are happy to answer questions after the event over email / phone</a:t>
            </a:r>
          </a:p>
          <a:p>
            <a:pPr marL="342900" indent="-342900" eaLnBrk="1" hangingPunct="1">
              <a:lnSpc>
                <a:spcPct val="120000"/>
              </a:lnSpc>
              <a:defRPr/>
            </a:pPr>
            <a:endParaRPr lang="en-GB" altLang="en-US" sz="1800" dirty="0">
              <a:ea typeface="Geneva" pitchFamily="126" charset="-128"/>
              <a:cs typeface="Arial" pitchFamily="34" charset="0"/>
            </a:endParaRPr>
          </a:p>
          <a:p>
            <a:pPr marL="342900" indent="-342900" eaLnBrk="1" hangingPunct="1">
              <a:lnSpc>
                <a:spcPct val="120000"/>
              </a:lnSpc>
              <a:defRPr/>
            </a:pPr>
            <a:endParaRPr lang="en-GB" altLang="en-US" sz="1800" dirty="0">
              <a:ea typeface="Geneva" pitchFamily="126" charset="-128"/>
              <a:cs typeface="Arial" pitchFamily="34" charset="0"/>
            </a:endParaRPr>
          </a:p>
          <a:p>
            <a:pPr marL="342900" indent="-342900" eaLnBrk="1" hangingPunct="1">
              <a:lnSpc>
                <a:spcPct val="120000"/>
              </a:lnSpc>
              <a:defRPr/>
            </a:pPr>
            <a:endParaRPr lang="en-GB" altLang="en-US" sz="2400" dirty="0">
              <a:ea typeface="Geneva" pitchFamily="126" charset="-128"/>
              <a:cs typeface="Arial" pitchFamily="34" charset="0"/>
            </a:endParaRPr>
          </a:p>
          <a:p>
            <a:pPr eaLnBrk="1" hangingPunct="1">
              <a:lnSpc>
                <a:spcPct val="120000"/>
              </a:lnSpc>
              <a:buNone/>
              <a:defRPr/>
            </a:pPr>
            <a:endParaRPr lang="en-GB" altLang="en-US" sz="2400" dirty="0">
              <a:ea typeface="Geneva" pitchFamily="126" charset="-128"/>
              <a:cs typeface="Arial" pitchFamily="34" charset="0"/>
            </a:endParaRPr>
          </a:p>
          <a:p>
            <a:pPr marL="342900" indent="-342900" eaLnBrk="1" hangingPunct="1">
              <a:lnSpc>
                <a:spcPct val="120000"/>
              </a:lnSpc>
              <a:defRPr/>
            </a:pPr>
            <a:endParaRPr lang="en-US" altLang="en-US" sz="2000" dirty="0">
              <a:ea typeface="Geneva" pitchFamily="126" charset="-128"/>
              <a:cs typeface="Arial" pitchFamily="34" charset="0"/>
            </a:endParaRPr>
          </a:p>
        </p:txBody>
      </p:sp>
    </p:spTree>
    <p:extLst>
      <p:ext uri="{BB962C8B-B14F-4D97-AF65-F5344CB8AC3E}">
        <p14:creationId xmlns:p14="http://schemas.microsoft.com/office/powerpoint/2010/main" val="2421257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0798"/>
            <a:ext cx="7920880" cy="682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34644"/>
          <a:stretch/>
        </p:blipFill>
        <p:spPr bwMode="auto">
          <a:xfrm>
            <a:off x="3995936" y="5373216"/>
            <a:ext cx="4104456" cy="6937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2B8F1FCB-2FDC-4E21-B3EB-9F92A480E3E5}"/>
              </a:ext>
            </a:extLst>
          </p:cNvPr>
          <p:cNvSpPr/>
          <p:nvPr/>
        </p:nvSpPr>
        <p:spPr>
          <a:xfrm>
            <a:off x="7884368" y="0"/>
            <a:ext cx="1259632" cy="685331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051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3DE7E-2FDF-4FA1-A569-3975FAB25921}"/>
              </a:ext>
            </a:extLst>
          </p:cNvPr>
          <p:cNvSpPr>
            <a:spLocks noGrp="1"/>
          </p:cNvSpPr>
          <p:nvPr>
            <p:ph idx="1"/>
          </p:nvPr>
        </p:nvSpPr>
        <p:spPr>
          <a:xfrm>
            <a:off x="457200" y="1403648"/>
            <a:ext cx="7859216" cy="3989040"/>
          </a:xfrm>
        </p:spPr>
        <p:txBody>
          <a:bodyPr>
            <a:normAutofit/>
          </a:bodyPr>
          <a:lstStyle/>
          <a:p>
            <a:endParaRPr lang="en-GB" dirty="0"/>
          </a:p>
          <a:p>
            <a:r>
              <a:rPr lang="en-GB" sz="2400" dirty="0"/>
              <a:t>Covid hubs – during pandemic</a:t>
            </a:r>
          </a:p>
          <a:p>
            <a:r>
              <a:rPr lang="en-GB" sz="2400" dirty="0"/>
              <a:t>Vaccination programme at some GP practices </a:t>
            </a:r>
          </a:p>
          <a:p>
            <a:r>
              <a:rPr lang="en-GB" sz="2400" dirty="0"/>
              <a:t>Increased home visits </a:t>
            </a:r>
          </a:p>
          <a:p>
            <a:r>
              <a:rPr lang="en-GB" sz="2400" dirty="0"/>
              <a:t>Keeping staff and patients safe</a:t>
            </a:r>
          </a:p>
          <a:p>
            <a:r>
              <a:rPr lang="en-GB" sz="2400" dirty="0"/>
              <a:t>Referring you to the right healthcare professional in the practice team for your needs, or another service if that is what's needed - we call this 'triage’ </a:t>
            </a:r>
          </a:p>
          <a:p>
            <a:endParaRPr lang="en-GB" dirty="0"/>
          </a:p>
        </p:txBody>
      </p:sp>
      <p:sp>
        <p:nvSpPr>
          <p:cNvPr id="4" name="Title 1">
            <a:extLst>
              <a:ext uri="{FF2B5EF4-FFF2-40B4-BE49-F238E27FC236}">
                <a16:creationId xmlns:a16="http://schemas.microsoft.com/office/drawing/2014/main" id="{38770091-199D-4695-8E91-42616FEA7D2D}"/>
              </a:ext>
            </a:extLst>
          </p:cNvPr>
          <p:cNvSpPr>
            <a:spLocks noGrp="1"/>
          </p:cNvSpPr>
          <p:nvPr>
            <p:ph type="title"/>
          </p:nvPr>
        </p:nvSpPr>
        <p:spPr>
          <a:xfrm>
            <a:off x="457200" y="620688"/>
            <a:ext cx="8229600" cy="782960"/>
          </a:xfrm>
        </p:spPr>
        <p:txBody>
          <a:bodyPr>
            <a:normAutofit/>
          </a:bodyPr>
          <a:lstStyle/>
          <a:p>
            <a:r>
              <a:rPr lang="en-GB" sz="3600" b="1" dirty="0"/>
              <a:t>How we have been working </a:t>
            </a:r>
          </a:p>
        </p:txBody>
      </p:sp>
    </p:spTree>
    <p:extLst>
      <p:ext uri="{BB962C8B-B14F-4D97-AF65-F5344CB8AC3E}">
        <p14:creationId xmlns:p14="http://schemas.microsoft.com/office/powerpoint/2010/main" val="2280807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BC49-D212-49F6-94AB-824F3D275783}"/>
              </a:ext>
            </a:extLst>
          </p:cNvPr>
          <p:cNvSpPr>
            <a:spLocks noGrp="1"/>
          </p:cNvSpPr>
          <p:nvPr>
            <p:ph type="title"/>
          </p:nvPr>
        </p:nvSpPr>
        <p:spPr>
          <a:xfrm>
            <a:off x="467544" y="404664"/>
            <a:ext cx="8229600" cy="782960"/>
          </a:xfrm>
        </p:spPr>
        <p:txBody>
          <a:bodyPr/>
          <a:lstStyle/>
          <a:p>
            <a:r>
              <a:rPr lang="en-GB" b="1" dirty="0"/>
              <a:t>Over to you</a:t>
            </a:r>
          </a:p>
        </p:txBody>
      </p:sp>
      <p:sp>
        <p:nvSpPr>
          <p:cNvPr id="3" name="Content Placeholder 2">
            <a:extLst>
              <a:ext uri="{FF2B5EF4-FFF2-40B4-BE49-F238E27FC236}">
                <a16:creationId xmlns:a16="http://schemas.microsoft.com/office/drawing/2014/main" id="{129CAA7F-4B4E-449F-94B5-0643C4F1B063}"/>
              </a:ext>
            </a:extLst>
          </p:cNvPr>
          <p:cNvSpPr>
            <a:spLocks noGrp="1"/>
          </p:cNvSpPr>
          <p:nvPr>
            <p:ph idx="1"/>
          </p:nvPr>
        </p:nvSpPr>
        <p:spPr>
          <a:xfrm>
            <a:off x="446856" y="1052736"/>
            <a:ext cx="8229600" cy="4104456"/>
          </a:xfrm>
        </p:spPr>
        <p:txBody>
          <a:bodyPr>
            <a:normAutofit/>
          </a:bodyPr>
          <a:lstStyle/>
          <a:p>
            <a:pPr marL="0" indent="0">
              <a:buNone/>
            </a:pPr>
            <a:br>
              <a:rPr lang="en-GB" sz="2000" dirty="0"/>
            </a:br>
            <a:r>
              <a:rPr lang="en-GB" sz="2000" dirty="0"/>
              <a:t>1. How have you found using your GP practice in the last year? </a:t>
            </a:r>
          </a:p>
          <a:p>
            <a:pPr marL="400050" lvl="1" indent="0">
              <a:buNone/>
            </a:pPr>
            <a:r>
              <a:rPr lang="en-GB" sz="2000" dirty="0">
                <a:solidFill>
                  <a:schemeClr val="tx1"/>
                </a:solidFill>
              </a:rPr>
              <a:t>(What was your experience?)</a:t>
            </a:r>
          </a:p>
          <a:p>
            <a:pPr marL="0" indent="0">
              <a:buNone/>
            </a:pPr>
            <a:br>
              <a:rPr lang="en-GB" sz="2000" dirty="0"/>
            </a:br>
            <a:r>
              <a:rPr lang="en-GB" sz="2000" dirty="0"/>
              <a:t>2. Have you been seen by other services, such as your community pharmacy or our weekend and evening appointment service?</a:t>
            </a:r>
          </a:p>
          <a:p>
            <a:pPr marL="0" indent="0">
              <a:buNone/>
            </a:pPr>
            <a:endParaRPr lang="en-GB" sz="2000" dirty="0"/>
          </a:p>
          <a:p>
            <a:pPr marL="0" indent="0">
              <a:buNone/>
            </a:pPr>
            <a:r>
              <a:rPr lang="en-GB" sz="2000" dirty="0"/>
              <a:t>3. After hearing today’s presentation will you view your practice staff and pressures they face differently?</a:t>
            </a:r>
          </a:p>
          <a:p>
            <a:pPr marL="0" indent="0">
              <a:buNone/>
            </a:pPr>
            <a:br>
              <a:rPr lang="en-GB" sz="2000" dirty="0"/>
            </a:br>
            <a:r>
              <a:rPr lang="en-GB" sz="2000" dirty="0"/>
              <a:t>4. Given the pressures they are under and hearing more on this today, how would you like to see your GP practice working in the future?  </a:t>
            </a:r>
          </a:p>
          <a:p>
            <a:pPr marL="0" indent="0">
              <a:buNone/>
            </a:pPr>
            <a:endParaRPr lang="en-GB" sz="1700" dirty="0"/>
          </a:p>
        </p:txBody>
      </p:sp>
    </p:spTree>
    <p:extLst>
      <p:ext uri="{BB962C8B-B14F-4D97-AF65-F5344CB8AC3E}">
        <p14:creationId xmlns:p14="http://schemas.microsoft.com/office/powerpoint/2010/main" val="3534034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579A-4C38-4094-A6F1-D93247682737}"/>
              </a:ext>
            </a:extLst>
          </p:cNvPr>
          <p:cNvSpPr>
            <a:spLocks noGrp="1"/>
          </p:cNvSpPr>
          <p:nvPr>
            <p:ph type="title"/>
          </p:nvPr>
        </p:nvSpPr>
        <p:spPr>
          <a:xfrm>
            <a:off x="539552" y="2420888"/>
            <a:ext cx="8229600" cy="782960"/>
          </a:xfrm>
        </p:spPr>
        <p:txBody>
          <a:bodyPr/>
          <a:lstStyle/>
          <a:p>
            <a:r>
              <a:rPr lang="en-GB" b="1" dirty="0"/>
              <a:t>Summary of breakout sessions </a:t>
            </a:r>
          </a:p>
        </p:txBody>
      </p:sp>
    </p:spTree>
    <p:extLst>
      <p:ext uri="{BB962C8B-B14F-4D97-AF65-F5344CB8AC3E}">
        <p14:creationId xmlns:p14="http://schemas.microsoft.com/office/powerpoint/2010/main" val="75836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06F2-7A31-4823-9333-9539D520D092}"/>
              </a:ext>
            </a:extLst>
          </p:cNvPr>
          <p:cNvSpPr>
            <a:spLocks noGrp="1"/>
          </p:cNvSpPr>
          <p:nvPr>
            <p:ph type="title"/>
          </p:nvPr>
        </p:nvSpPr>
        <p:spPr>
          <a:xfrm>
            <a:off x="435968" y="548680"/>
            <a:ext cx="8229600" cy="782960"/>
          </a:xfrm>
        </p:spPr>
        <p:txBody>
          <a:bodyPr/>
          <a:lstStyle/>
          <a:p>
            <a:r>
              <a:rPr lang="en-GB" b="1" dirty="0"/>
              <a:t>Going forward </a:t>
            </a:r>
          </a:p>
        </p:txBody>
      </p:sp>
      <p:sp>
        <p:nvSpPr>
          <p:cNvPr id="3" name="Content Placeholder 2">
            <a:extLst>
              <a:ext uri="{FF2B5EF4-FFF2-40B4-BE49-F238E27FC236}">
                <a16:creationId xmlns:a16="http://schemas.microsoft.com/office/drawing/2014/main" id="{598E8F22-F2BD-4722-8096-42FCB72A2870}"/>
              </a:ext>
            </a:extLst>
          </p:cNvPr>
          <p:cNvSpPr>
            <a:spLocks noGrp="1"/>
          </p:cNvSpPr>
          <p:nvPr>
            <p:ph idx="1"/>
          </p:nvPr>
        </p:nvSpPr>
        <p:spPr>
          <a:xfrm>
            <a:off x="435968" y="1700808"/>
            <a:ext cx="7645137" cy="3816424"/>
          </a:xfrm>
        </p:spPr>
        <p:txBody>
          <a:bodyPr>
            <a:normAutofit fontScale="62500" lnSpcReduction="20000"/>
          </a:bodyPr>
          <a:lstStyle/>
          <a:p>
            <a:r>
              <a:rPr lang="en-GB" sz="3400" dirty="0"/>
              <a:t>Blended model to manage demand</a:t>
            </a:r>
          </a:p>
          <a:p>
            <a:endParaRPr lang="en-GB" sz="3400" dirty="0"/>
          </a:p>
          <a:p>
            <a:r>
              <a:rPr lang="en-GB" sz="3400" dirty="0">
                <a:highlight>
                  <a:srgbClr val="FFFFFF"/>
                </a:highlight>
              </a:rPr>
              <a:t>Triage will still be needed to get you to the right person</a:t>
            </a:r>
          </a:p>
          <a:p>
            <a:endParaRPr lang="en-GB" sz="3400" dirty="0">
              <a:highlight>
                <a:srgbClr val="FFFFFF"/>
              </a:highlight>
            </a:endParaRPr>
          </a:p>
          <a:p>
            <a:r>
              <a:rPr lang="en-GB" sz="3400" dirty="0"/>
              <a:t>You may see other healthcare professionals, not just a GP</a:t>
            </a:r>
          </a:p>
          <a:p>
            <a:endParaRPr lang="en-GB" sz="3400" dirty="0"/>
          </a:p>
          <a:p>
            <a:r>
              <a:rPr lang="en-GB" sz="3400" dirty="0"/>
              <a:t>We will be carrying out a GP access survey very soon – you will receive details from your GP practice when they are taking part</a:t>
            </a:r>
          </a:p>
          <a:p>
            <a:pPr marL="0" indent="0">
              <a:buNone/>
            </a:pPr>
            <a:endParaRPr lang="en-GB" sz="2400" dirty="0"/>
          </a:p>
          <a:p>
            <a:endParaRPr lang="en-GB" sz="2400" dirty="0"/>
          </a:p>
          <a:p>
            <a:pPr marL="0" indent="0">
              <a:buNone/>
            </a:pPr>
            <a:r>
              <a:rPr lang="en-GB" sz="2400" dirty="0"/>
              <a:t> </a:t>
            </a:r>
          </a:p>
        </p:txBody>
      </p:sp>
    </p:spTree>
    <p:extLst>
      <p:ext uri="{BB962C8B-B14F-4D97-AF65-F5344CB8AC3E}">
        <p14:creationId xmlns:p14="http://schemas.microsoft.com/office/powerpoint/2010/main" val="2065239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0F8980-AC83-4812-8F91-1CD3FB52F3B0}"/>
              </a:ext>
            </a:extLst>
          </p:cNvPr>
          <p:cNvPicPr>
            <a:picLocks noGrp="1" noChangeAspect="1"/>
          </p:cNvPicPr>
          <p:nvPr>
            <p:ph idx="1"/>
          </p:nvPr>
        </p:nvPicPr>
        <p:blipFill>
          <a:blip r:embed="rId2"/>
          <a:stretch>
            <a:fillRect/>
          </a:stretch>
        </p:blipFill>
        <p:spPr>
          <a:xfrm>
            <a:off x="1835696" y="1484784"/>
            <a:ext cx="5616624" cy="3159351"/>
          </a:xfrm>
        </p:spPr>
      </p:pic>
      <p:sp>
        <p:nvSpPr>
          <p:cNvPr id="6" name="Title 1">
            <a:extLst>
              <a:ext uri="{FF2B5EF4-FFF2-40B4-BE49-F238E27FC236}">
                <a16:creationId xmlns:a16="http://schemas.microsoft.com/office/drawing/2014/main" id="{105F8CE9-1A56-422E-8B5E-CC0521315358}"/>
              </a:ext>
            </a:extLst>
          </p:cNvPr>
          <p:cNvSpPr>
            <a:spLocks noGrp="1"/>
          </p:cNvSpPr>
          <p:nvPr>
            <p:ph type="title"/>
          </p:nvPr>
        </p:nvSpPr>
        <p:spPr>
          <a:xfrm>
            <a:off x="435968" y="548680"/>
            <a:ext cx="8229600" cy="782960"/>
          </a:xfrm>
        </p:spPr>
        <p:txBody>
          <a:bodyPr>
            <a:normAutofit/>
          </a:bodyPr>
          <a:lstStyle/>
          <a:p>
            <a:r>
              <a:rPr lang="en-GB" b="1" dirty="0"/>
              <a:t>Lastly…</a:t>
            </a:r>
          </a:p>
        </p:txBody>
      </p:sp>
      <p:sp>
        <p:nvSpPr>
          <p:cNvPr id="8" name="Rectangle 7">
            <a:extLst>
              <a:ext uri="{FF2B5EF4-FFF2-40B4-BE49-F238E27FC236}">
                <a16:creationId xmlns:a16="http://schemas.microsoft.com/office/drawing/2014/main" id="{79EB5BBC-7E83-4ADD-9619-89ADA37C4337}"/>
              </a:ext>
            </a:extLst>
          </p:cNvPr>
          <p:cNvSpPr/>
          <p:nvPr/>
        </p:nvSpPr>
        <p:spPr>
          <a:xfrm>
            <a:off x="0" y="4644135"/>
            <a:ext cx="9144000" cy="231325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BFCC679-B619-4356-9B01-04C426C15814}"/>
              </a:ext>
            </a:extLst>
          </p:cNvPr>
          <p:cNvSpPr txBox="1"/>
          <p:nvPr/>
        </p:nvSpPr>
        <p:spPr>
          <a:xfrm>
            <a:off x="755576" y="4941168"/>
            <a:ext cx="7416824" cy="1661993"/>
          </a:xfrm>
          <a:prstGeom prst="rect">
            <a:avLst/>
          </a:prstGeom>
          <a:noFill/>
        </p:spPr>
        <p:txBody>
          <a:bodyPr wrap="square" rtlCol="0">
            <a:spAutoFit/>
          </a:bodyPr>
          <a:lstStyle/>
          <a:p>
            <a:pPr algn="ctr"/>
            <a:r>
              <a:rPr lang="en-GB" sz="1400" dirty="0"/>
              <a:t>COVID-19 vaccines are being offered at Seaforth Village Surgery, you can find information about this on our website: </a:t>
            </a:r>
            <a:r>
              <a:rPr lang="en-GB" sz="1400" dirty="0">
                <a:hlinkClick r:id="rId3"/>
              </a:rPr>
              <a:t>www.southseftonccg.nhs.uk</a:t>
            </a:r>
            <a:r>
              <a:rPr lang="en-GB" sz="1400" dirty="0"/>
              <a:t>  </a:t>
            </a:r>
          </a:p>
          <a:p>
            <a:pPr algn="ctr"/>
            <a:endParaRPr lang="en-GB" sz="1400" dirty="0"/>
          </a:p>
          <a:p>
            <a:pPr algn="ctr"/>
            <a:r>
              <a:rPr lang="en-GB" sz="1400" dirty="0"/>
              <a:t>You can find other walk-in sites in Sefton and beyond using the NHS website: </a:t>
            </a:r>
            <a:r>
              <a:rPr lang="en-GB" sz="1400" dirty="0">
                <a:hlinkClick r:id="rId4"/>
              </a:rPr>
              <a:t>https://www.nhs.uk/conditions/coronavirus-covid-19/coronavirus-vaccination/find-a-walk-in-coronavirus-covid-19-vaccination-site</a:t>
            </a:r>
            <a:r>
              <a:rPr lang="en-GB" sz="1400" dirty="0"/>
              <a:t> </a:t>
            </a:r>
          </a:p>
          <a:p>
            <a:r>
              <a:rPr lang="en-GB" dirty="0"/>
              <a:t> </a:t>
            </a:r>
          </a:p>
        </p:txBody>
      </p:sp>
    </p:spTree>
    <p:extLst>
      <p:ext uri="{BB962C8B-B14F-4D97-AF65-F5344CB8AC3E}">
        <p14:creationId xmlns:p14="http://schemas.microsoft.com/office/powerpoint/2010/main" val="325031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83568" y="1484785"/>
            <a:ext cx="7772400" cy="819523"/>
          </a:xfrm>
        </p:spPr>
        <p:txBody>
          <a:bodyPr>
            <a:normAutofit/>
          </a:bodyPr>
          <a:lstStyle/>
          <a:p>
            <a:pPr eaLnBrk="1" hangingPunct="1"/>
            <a:r>
              <a:rPr lang="en-GB" altLang="en-US" sz="4000" b="1" dirty="0"/>
              <a:t>Closing poll </a:t>
            </a:r>
            <a:endParaRPr lang="en-GB" altLang="en-US" sz="2800" b="1" dirty="0"/>
          </a:p>
        </p:txBody>
      </p:sp>
      <p:sp>
        <p:nvSpPr>
          <p:cNvPr id="9219" name="Content Placeholder 4"/>
          <p:cNvSpPr>
            <a:spLocks noGrp="1"/>
          </p:cNvSpPr>
          <p:nvPr>
            <p:ph type="subTitle" idx="1"/>
          </p:nvPr>
        </p:nvSpPr>
        <p:spPr/>
        <p:txBody>
          <a:bodyPr>
            <a:normAutofit/>
          </a:bodyPr>
          <a:lstStyle/>
          <a:p>
            <a:pPr marL="0" indent="0" eaLnBrk="1" hangingPunct="1">
              <a:buFont typeface="Arial" pitchFamily="34" charset="0"/>
              <a:buNone/>
            </a:pPr>
            <a:r>
              <a:rPr lang="en-GB" altLang="en-US" sz="2400" b="1" dirty="0"/>
              <a:t>Peter Chamberlain</a:t>
            </a:r>
          </a:p>
          <a:p>
            <a:pPr marL="0" indent="0" eaLnBrk="1" hangingPunct="1">
              <a:buFont typeface="Arial" pitchFamily="34" charset="0"/>
              <a:buNone/>
            </a:pPr>
            <a:r>
              <a:rPr lang="en-GB" altLang="en-US" sz="2400" b="1" dirty="0"/>
              <a:t>Chair </a:t>
            </a:r>
          </a:p>
          <a:p>
            <a:pPr marL="0" indent="0" eaLnBrk="1" hangingPunct="1">
              <a:buFont typeface="Arial" pitchFamily="34" charset="0"/>
              <a:buNone/>
            </a:pPr>
            <a:r>
              <a:rPr lang="en-GB" altLang="en-US" sz="2400" b="1" dirty="0"/>
              <a:t>NHS South Sefton CCG</a:t>
            </a:r>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@NHSSSCCG</a:t>
            </a:r>
          </a:p>
        </p:txBody>
      </p:sp>
    </p:spTree>
    <p:extLst>
      <p:ext uri="{BB962C8B-B14F-4D97-AF65-F5344CB8AC3E}">
        <p14:creationId xmlns:p14="http://schemas.microsoft.com/office/powerpoint/2010/main" val="1613670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11560" y="1700808"/>
            <a:ext cx="7772400" cy="819523"/>
          </a:xfrm>
        </p:spPr>
        <p:txBody>
          <a:bodyPr>
            <a:normAutofit/>
          </a:bodyPr>
          <a:lstStyle/>
          <a:p>
            <a:pPr eaLnBrk="1" hangingPunct="1"/>
            <a:r>
              <a:rPr lang="en-GB" altLang="en-US" sz="4000" b="1" dirty="0"/>
              <a:t>CCG celebration video </a:t>
            </a:r>
            <a:endParaRPr lang="en-GB" altLang="en-US" sz="2800" b="1" dirty="0"/>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@NHSSSCCG</a:t>
            </a:r>
          </a:p>
        </p:txBody>
      </p:sp>
      <p:sp>
        <p:nvSpPr>
          <p:cNvPr id="7" name="TextBox 6">
            <a:extLst>
              <a:ext uri="{FF2B5EF4-FFF2-40B4-BE49-F238E27FC236}">
                <a16:creationId xmlns:a16="http://schemas.microsoft.com/office/drawing/2014/main" id="{F6EC4748-57B6-4DED-857D-B53EB1B8141C}"/>
              </a:ext>
            </a:extLst>
          </p:cNvPr>
          <p:cNvSpPr txBox="1"/>
          <p:nvPr/>
        </p:nvSpPr>
        <p:spPr>
          <a:xfrm>
            <a:off x="611560" y="2845391"/>
            <a:ext cx="4572000" cy="1348061"/>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
                <a:srgbClr val="007AC2"/>
              </a:buClr>
              <a:buSzTx/>
              <a:buFont typeface="Arial" panose="020B0604020202020204" pitchFamily="34" charset="0"/>
              <a:buNone/>
              <a:tabLst/>
              <a:defRPr/>
            </a:pPr>
            <a:r>
              <a:rPr kumimoji="0" lang="en-GB" altLang="en-US" sz="2400" b="1" i="0" u="none" strike="noStrike" kern="1200" cap="none" spc="0" normalizeH="0" baseline="0" noProof="0" dirty="0">
                <a:ln>
                  <a:noFill/>
                </a:ln>
                <a:solidFill>
                  <a:prstClr val="black">
                    <a:tint val="75000"/>
                  </a:prstClr>
                </a:solidFill>
                <a:effectLst/>
                <a:uLnTx/>
                <a:uFillTx/>
                <a:latin typeface="Arial"/>
                <a:ea typeface="+mn-ea"/>
                <a:cs typeface="+mn-cs"/>
              </a:rPr>
              <a:t>Peter Chamberlain</a:t>
            </a:r>
          </a:p>
          <a:p>
            <a:pPr marL="0" marR="0" lvl="0" indent="0" algn="l" defTabSz="914400" rtl="0" eaLnBrk="1" fontAlgn="auto" latinLnBrk="0" hangingPunct="1">
              <a:lnSpc>
                <a:spcPct val="100000"/>
              </a:lnSpc>
              <a:spcBef>
                <a:spcPct val="20000"/>
              </a:spcBef>
              <a:spcAft>
                <a:spcPts val="0"/>
              </a:spcAft>
              <a:buClr>
                <a:srgbClr val="007AC2"/>
              </a:buClr>
              <a:buSzTx/>
              <a:buFont typeface="Arial" panose="020B0604020202020204" pitchFamily="34" charset="0"/>
              <a:buNone/>
              <a:tabLst/>
              <a:defRPr/>
            </a:pPr>
            <a:r>
              <a:rPr kumimoji="0" lang="en-GB" altLang="en-US" sz="2400" b="1" i="0" u="none" strike="noStrike" kern="1200" cap="none" spc="0" normalizeH="0" baseline="0" noProof="0" dirty="0">
                <a:ln>
                  <a:noFill/>
                </a:ln>
                <a:solidFill>
                  <a:prstClr val="black">
                    <a:tint val="75000"/>
                  </a:prstClr>
                </a:solidFill>
                <a:effectLst/>
                <a:uLnTx/>
                <a:uFillTx/>
                <a:latin typeface="Arial"/>
                <a:ea typeface="+mn-ea"/>
                <a:cs typeface="+mn-cs"/>
              </a:rPr>
              <a:t>Chair </a:t>
            </a:r>
          </a:p>
          <a:p>
            <a:pPr marL="0" marR="0" lvl="0" indent="0" algn="l" defTabSz="914400" rtl="0" eaLnBrk="1" fontAlgn="auto" latinLnBrk="0" hangingPunct="1">
              <a:lnSpc>
                <a:spcPct val="100000"/>
              </a:lnSpc>
              <a:spcBef>
                <a:spcPct val="20000"/>
              </a:spcBef>
              <a:spcAft>
                <a:spcPts val="0"/>
              </a:spcAft>
              <a:buClr>
                <a:srgbClr val="007AC2"/>
              </a:buClr>
              <a:buSzTx/>
              <a:buFont typeface="Arial" panose="020B0604020202020204" pitchFamily="34" charset="0"/>
              <a:buNone/>
              <a:tabLst/>
              <a:defRPr/>
            </a:pPr>
            <a:r>
              <a:rPr kumimoji="0" lang="en-GB" altLang="en-US" sz="2400" b="1" i="0" u="none" strike="noStrike" kern="1200" cap="none" spc="0" normalizeH="0" baseline="0" noProof="0" dirty="0">
                <a:ln>
                  <a:noFill/>
                </a:ln>
                <a:solidFill>
                  <a:prstClr val="black">
                    <a:tint val="75000"/>
                  </a:prstClr>
                </a:solidFill>
                <a:effectLst/>
                <a:uLnTx/>
                <a:uFillTx/>
                <a:latin typeface="Arial"/>
                <a:ea typeface="+mn-ea"/>
                <a:cs typeface="+mn-cs"/>
              </a:rPr>
              <a:t>NHS South Sefton CCG</a:t>
            </a:r>
          </a:p>
        </p:txBody>
      </p:sp>
    </p:spTree>
    <p:extLst>
      <p:ext uri="{BB962C8B-B14F-4D97-AF65-F5344CB8AC3E}">
        <p14:creationId xmlns:p14="http://schemas.microsoft.com/office/powerpoint/2010/main" val="4216129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85770"/>
            <a:ext cx="7772400" cy="749945"/>
          </a:xfrm>
        </p:spPr>
        <p:txBody>
          <a:bodyPr/>
          <a:lstStyle/>
          <a:p>
            <a:pPr algn="ctr"/>
            <a:r>
              <a:rPr lang="en-GB" b="1" dirty="0"/>
              <a:t>Thank you</a:t>
            </a:r>
          </a:p>
        </p:txBody>
      </p:sp>
      <p:sp>
        <p:nvSpPr>
          <p:cNvPr id="6" name="TextBox 5"/>
          <p:cNvSpPr txBox="1"/>
          <p:nvPr/>
        </p:nvSpPr>
        <p:spPr>
          <a:xfrm>
            <a:off x="3635896" y="6309320"/>
            <a:ext cx="3456384" cy="369332"/>
          </a:xfrm>
          <a:prstGeom prst="rect">
            <a:avLst/>
          </a:prstGeom>
          <a:noFill/>
        </p:spPr>
        <p:txBody>
          <a:bodyPr wrap="square" rtlCol="0">
            <a:spAutoFit/>
          </a:bodyPr>
          <a:lstStyle/>
          <a:p>
            <a:r>
              <a:rPr lang="en-GB" b="1" dirty="0">
                <a:solidFill>
                  <a:schemeClr val="bg2"/>
                </a:solidFill>
              </a:rPr>
              <a:t>Follow us @NHSSSCCG</a:t>
            </a:r>
          </a:p>
        </p:txBody>
      </p:sp>
      <p:sp>
        <p:nvSpPr>
          <p:cNvPr id="2" name="TextBox 1"/>
          <p:cNvSpPr txBox="1"/>
          <p:nvPr/>
        </p:nvSpPr>
        <p:spPr>
          <a:xfrm>
            <a:off x="546477" y="1825383"/>
            <a:ext cx="8136904" cy="2585323"/>
          </a:xfrm>
          <a:prstGeom prst="rect">
            <a:avLst/>
          </a:prstGeom>
          <a:noFill/>
        </p:spPr>
        <p:txBody>
          <a:bodyPr wrap="square" rtlCol="0">
            <a:spAutoFit/>
          </a:bodyPr>
          <a:lstStyle/>
          <a:p>
            <a:pPr algn="ctr"/>
            <a:r>
              <a:rPr lang="en-GB" sz="2400" dirty="0"/>
              <a:t>Our Annual Report and Accounts for 2020-2021 has more about our work. You can find it on our website </a:t>
            </a:r>
            <a:r>
              <a:rPr lang="en-GB" sz="2400" dirty="0">
                <a:hlinkClick r:id="rId2"/>
              </a:rPr>
              <a:t>www.southseftonccg.nhs.uk</a:t>
            </a:r>
            <a:endParaRPr lang="en-GB" sz="2400" dirty="0"/>
          </a:p>
          <a:p>
            <a:pPr algn="ctr"/>
            <a:endParaRPr lang="en-GB" sz="2400" dirty="0"/>
          </a:p>
          <a:p>
            <a:pPr algn="ctr"/>
            <a:r>
              <a:rPr lang="en-GB" sz="2400" dirty="0"/>
              <a:t>Any further questions please email </a:t>
            </a:r>
            <a:r>
              <a:rPr lang="en-GB" sz="2400" dirty="0">
                <a:hlinkClick r:id="rId3"/>
              </a:rPr>
              <a:t>communications@sefton.nhs.uk</a:t>
            </a:r>
            <a:r>
              <a:rPr lang="en-GB" sz="2400" dirty="0"/>
              <a:t>  </a:t>
            </a:r>
          </a:p>
          <a:p>
            <a:endParaRPr lang="en-GB" dirty="0"/>
          </a:p>
        </p:txBody>
      </p:sp>
    </p:spTree>
    <p:extLst>
      <p:ext uri="{BB962C8B-B14F-4D97-AF65-F5344CB8AC3E}">
        <p14:creationId xmlns:p14="http://schemas.microsoft.com/office/powerpoint/2010/main" val="112476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4372-8766-428D-893F-3EEFCBD564CB}"/>
              </a:ext>
            </a:extLst>
          </p:cNvPr>
          <p:cNvSpPr>
            <a:spLocks noGrp="1"/>
          </p:cNvSpPr>
          <p:nvPr>
            <p:ph type="title"/>
          </p:nvPr>
        </p:nvSpPr>
        <p:spPr/>
        <p:txBody>
          <a:bodyPr>
            <a:normAutofit fontScale="90000"/>
          </a:bodyPr>
          <a:lstStyle/>
          <a:p>
            <a:r>
              <a:rPr lang="en-US" altLang="en-US" sz="4000" b="1" dirty="0">
                <a:cs typeface="Arial" pitchFamily="34" charset="0"/>
              </a:rPr>
              <a:t>About our event</a:t>
            </a:r>
            <a:br>
              <a:rPr lang="en-US" altLang="en-US" sz="4000" b="1" dirty="0">
                <a:cs typeface="Arial" pitchFamily="34" charset="0"/>
              </a:rPr>
            </a:br>
            <a:endParaRPr lang="en-GB" dirty="0"/>
          </a:p>
        </p:txBody>
      </p:sp>
      <p:sp>
        <p:nvSpPr>
          <p:cNvPr id="3" name="Content Placeholder 2">
            <a:extLst>
              <a:ext uri="{FF2B5EF4-FFF2-40B4-BE49-F238E27FC236}">
                <a16:creationId xmlns:a16="http://schemas.microsoft.com/office/drawing/2014/main" id="{288F44D8-484B-431D-92BE-41949B464758}"/>
              </a:ext>
            </a:extLst>
          </p:cNvPr>
          <p:cNvSpPr>
            <a:spLocks noGrp="1"/>
          </p:cNvSpPr>
          <p:nvPr>
            <p:ph idx="1"/>
          </p:nvPr>
        </p:nvSpPr>
        <p:spPr/>
        <p:txBody>
          <a:bodyPr/>
          <a:lstStyle/>
          <a:p>
            <a:pPr marL="342900" indent="-342900" eaLnBrk="1" hangingPunct="1">
              <a:lnSpc>
                <a:spcPct val="120000"/>
              </a:lnSpc>
              <a:defRPr/>
            </a:pPr>
            <a:r>
              <a:rPr lang="en-GB" altLang="en-US" sz="2000" dirty="0">
                <a:ea typeface="Geneva" pitchFamily="126" charset="-128"/>
                <a:cs typeface="Arial" pitchFamily="34" charset="0"/>
              </a:rPr>
              <a:t>We are not having a Q&amp;A session at the end so if there are any extra questions that we don’t get to please email </a:t>
            </a:r>
            <a:r>
              <a:rPr lang="en-GB" altLang="en-US" sz="2000" dirty="0">
                <a:ea typeface="Geneva" pitchFamily="126" charset="-128"/>
                <a:cs typeface="Arial" pitchFamily="34" charset="0"/>
                <a:hlinkClick r:id="rId2"/>
              </a:rPr>
              <a:t>communications@sefton.nhs.uk</a:t>
            </a:r>
            <a:r>
              <a:rPr lang="en-GB" altLang="en-US" sz="2000" dirty="0">
                <a:ea typeface="Geneva" pitchFamily="126" charset="-128"/>
                <a:cs typeface="Arial" pitchFamily="34" charset="0"/>
              </a:rPr>
              <a:t> and we will respond after today’s event </a:t>
            </a:r>
          </a:p>
          <a:p>
            <a:pPr marL="342900" indent="-342900" eaLnBrk="1" hangingPunct="1">
              <a:lnSpc>
                <a:spcPct val="120000"/>
              </a:lnSpc>
              <a:defRPr/>
            </a:pPr>
            <a:r>
              <a:rPr lang="en-GB" altLang="en-US" sz="2000" dirty="0">
                <a:highlight>
                  <a:srgbClr val="FFFFFF"/>
                </a:highlight>
                <a:ea typeface="Geneva" pitchFamily="126" charset="-128"/>
                <a:cs typeface="Arial" pitchFamily="34" charset="0"/>
              </a:rPr>
              <a:t>For those that need it, there is a subtitles function on teams, you can turn this on by clicking the three dots at the to right of the screen and clicking ‘turn on live captions’</a:t>
            </a:r>
          </a:p>
          <a:p>
            <a:endParaRPr lang="en-GB" dirty="0"/>
          </a:p>
        </p:txBody>
      </p:sp>
    </p:spTree>
    <p:extLst>
      <p:ext uri="{BB962C8B-B14F-4D97-AF65-F5344CB8AC3E}">
        <p14:creationId xmlns:p14="http://schemas.microsoft.com/office/powerpoint/2010/main" val="266784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811214" y="1047751"/>
            <a:ext cx="7004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eaLnBrk="1" hangingPunct="1">
              <a:spcBef>
                <a:spcPct val="0"/>
              </a:spcBef>
              <a:buClrTx/>
              <a:buFontTx/>
              <a:buNone/>
            </a:pPr>
            <a:endParaRPr lang="en-GB" altLang="en-US" sz="1800">
              <a:latin typeface="Calibri" pitchFamily="34" charset="0"/>
            </a:endParaRPr>
          </a:p>
        </p:txBody>
      </p:sp>
      <p:sp>
        <p:nvSpPr>
          <p:cNvPr id="29699" name="Title 1"/>
          <p:cNvSpPr txBox="1">
            <a:spLocks/>
          </p:cNvSpPr>
          <p:nvPr/>
        </p:nvSpPr>
        <p:spPr bwMode="auto">
          <a:xfrm>
            <a:off x="107504" y="18864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a:spcBef>
                <a:spcPct val="0"/>
              </a:spcBef>
              <a:buClrTx/>
              <a:buFontTx/>
              <a:buNone/>
            </a:pPr>
            <a:r>
              <a:rPr lang="en-US" altLang="en-US" sz="3600" b="1" dirty="0">
                <a:cs typeface="Arial" pitchFamily="34" charset="0"/>
              </a:rPr>
              <a:t>What we will cover </a:t>
            </a:r>
          </a:p>
        </p:txBody>
      </p:sp>
      <p:sp>
        <p:nvSpPr>
          <p:cNvPr id="29700" name="Subtitle 2"/>
          <p:cNvSpPr txBox="1">
            <a:spLocks/>
          </p:cNvSpPr>
          <p:nvPr/>
        </p:nvSpPr>
        <p:spPr bwMode="auto">
          <a:xfrm>
            <a:off x="535552" y="1047751"/>
            <a:ext cx="777240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342900" indent="-342900" eaLnBrk="1" hangingPunct="1">
              <a:lnSpc>
                <a:spcPct val="120000"/>
              </a:lnSpc>
              <a:defRPr/>
            </a:pPr>
            <a:r>
              <a:rPr lang="en-US" altLang="en-US" sz="1600" b="1" dirty="0">
                <a:ea typeface="Geneva" pitchFamily="126" charset="-128"/>
                <a:cs typeface="Arial" pitchFamily="34" charset="0"/>
              </a:rPr>
              <a:t>Introduction </a:t>
            </a:r>
          </a:p>
          <a:p>
            <a:pPr eaLnBrk="1" hangingPunct="1">
              <a:lnSpc>
                <a:spcPct val="120000"/>
              </a:lnSpc>
              <a:buNone/>
              <a:defRPr/>
            </a:pPr>
            <a:r>
              <a:rPr lang="en-US" altLang="en-US" sz="1600" dirty="0">
                <a:ea typeface="Geneva" pitchFamily="126" charset="-128"/>
                <a:cs typeface="Arial" pitchFamily="34" charset="0"/>
              </a:rPr>
              <a:t>	Dr Peter Chamberlain, chair </a:t>
            </a:r>
          </a:p>
          <a:p>
            <a:pPr marL="342900" indent="-342900" eaLnBrk="1" hangingPunct="1">
              <a:lnSpc>
                <a:spcPct val="120000"/>
              </a:lnSpc>
              <a:defRPr/>
            </a:pPr>
            <a:r>
              <a:rPr lang="en-US" altLang="en-US" sz="1600" b="1" dirty="0">
                <a:ea typeface="Geneva" pitchFamily="126" charset="-128"/>
                <a:cs typeface="Arial" pitchFamily="34" charset="0"/>
              </a:rPr>
              <a:t>Our year and successes </a:t>
            </a:r>
            <a:r>
              <a:rPr lang="en-US" altLang="en-US" sz="1600" dirty="0">
                <a:ea typeface="Geneva" pitchFamily="126" charset="-128"/>
                <a:cs typeface="Arial" pitchFamily="34" charset="0"/>
              </a:rPr>
              <a:t>	</a:t>
            </a:r>
          </a:p>
          <a:p>
            <a:pPr eaLnBrk="1" hangingPunct="1">
              <a:lnSpc>
                <a:spcPct val="120000"/>
              </a:lnSpc>
              <a:buNone/>
              <a:defRPr/>
            </a:pPr>
            <a:r>
              <a:rPr lang="en-US" altLang="en-US" sz="1600" dirty="0">
                <a:ea typeface="Geneva" pitchFamily="126" charset="-128"/>
                <a:cs typeface="Arial" pitchFamily="34" charset="0"/>
              </a:rPr>
              <a:t>	Fiona Taylor, chief officer</a:t>
            </a:r>
          </a:p>
          <a:p>
            <a:pPr marL="342900" indent="-342900" eaLnBrk="1" hangingPunct="1">
              <a:lnSpc>
                <a:spcPct val="120000"/>
              </a:lnSpc>
              <a:defRPr/>
            </a:pPr>
            <a:r>
              <a:rPr lang="en-US" altLang="en-US" sz="1600" b="1" dirty="0">
                <a:ea typeface="Geneva" pitchFamily="126" charset="-128"/>
                <a:cs typeface="Arial" pitchFamily="34" charset="0"/>
              </a:rPr>
              <a:t>Our performance 2020-2021</a:t>
            </a:r>
          </a:p>
          <a:p>
            <a:pPr eaLnBrk="1" hangingPunct="1">
              <a:lnSpc>
                <a:spcPct val="120000"/>
              </a:lnSpc>
              <a:buNone/>
              <a:defRPr/>
            </a:pPr>
            <a:r>
              <a:rPr lang="en-US" altLang="en-US" sz="1600" dirty="0">
                <a:ea typeface="Geneva" pitchFamily="126" charset="-128"/>
                <a:cs typeface="Arial" pitchFamily="34" charset="0"/>
              </a:rPr>
              <a:t>	Martin McDowell, chief finance officer</a:t>
            </a:r>
          </a:p>
          <a:p>
            <a:pPr marL="342900" indent="-342900" eaLnBrk="1" hangingPunct="1">
              <a:lnSpc>
                <a:spcPct val="120000"/>
              </a:lnSpc>
              <a:defRPr/>
            </a:pPr>
            <a:r>
              <a:rPr lang="en-US" altLang="en-US" sz="1600" b="1" dirty="0">
                <a:ea typeface="Geneva" pitchFamily="126" charset="-128"/>
                <a:cs typeface="Arial" pitchFamily="34" charset="0"/>
              </a:rPr>
              <a:t>Where we are now and where we are going</a:t>
            </a:r>
          </a:p>
          <a:p>
            <a:pPr eaLnBrk="1" hangingPunct="1">
              <a:lnSpc>
                <a:spcPct val="120000"/>
              </a:lnSpc>
              <a:buNone/>
              <a:defRPr/>
            </a:pPr>
            <a:r>
              <a:rPr lang="en-US" altLang="en-US" sz="1600" dirty="0">
                <a:ea typeface="Geneva" pitchFamily="126" charset="-128"/>
                <a:cs typeface="Arial" pitchFamily="34" charset="0"/>
              </a:rPr>
              <a:t>	Fiona Taylor, chief officer</a:t>
            </a:r>
          </a:p>
          <a:p>
            <a:pPr marL="342900" indent="-342900" eaLnBrk="1" hangingPunct="1">
              <a:lnSpc>
                <a:spcPct val="120000"/>
              </a:lnSpc>
              <a:defRPr/>
            </a:pPr>
            <a:r>
              <a:rPr lang="en-US" altLang="en-US" sz="1600" b="1" dirty="0">
                <a:ea typeface="Geneva" pitchFamily="126" charset="-128"/>
                <a:cs typeface="Arial" pitchFamily="34" charset="0"/>
              </a:rPr>
              <a:t>The future of health and care in Sefton </a:t>
            </a:r>
          </a:p>
          <a:p>
            <a:pPr eaLnBrk="1" hangingPunct="1">
              <a:lnSpc>
                <a:spcPct val="120000"/>
              </a:lnSpc>
              <a:buNone/>
              <a:defRPr/>
            </a:pPr>
            <a:r>
              <a:rPr lang="en-US" altLang="en-US" sz="1600" dirty="0">
                <a:ea typeface="Geneva" pitchFamily="126" charset="-128"/>
                <a:cs typeface="Arial" pitchFamily="34" charset="0"/>
              </a:rPr>
              <a:t>	Eleanor Moulton, Sefton Council </a:t>
            </a:r>
          </a:p>
          <a:p>
            <a:pPr marL="342900" indent="-342900" eaLnBrk="1" hangingPunct="1">
              <a:lnSpc>
                <a:spcPct val="120000"/>
              </a:lnSpc>
              <a:defRPr/>
            </a:pPr>
            <a:r>
              <a:rPr lang="en-US" altLang="en-US" sz="1600" b="1" dirty="0">
                <a:ea typeface="Geneva" pitchFamily="126" charset="-128"/>
                <a:cs typeface="Arial" pitchFamily="34" charset="0"/>
              </a:rPr>
              <a:t>Interactive session on general practice </a:t>
            </a:r>
          </a:p>
          <a:p>
            <a:pPr eaLnBrk="1" hangingPunct="1">
              <a:lnSpc>
                <a:spcPct val="120000"/>
              </a:lnSpc>
              <a:buNone/>
              <a:defRPr/>
            </a:pPr>
            <a:r>
              <a:rPr lang="en-US" altLang="en-US" sz="1600" b="1" dirty="0">
                <a:ea typeface="Geneva" pitchFamily="126" charset="-128"/>
                <a:cs typeface="Arial" pitchFamily="34" charset="0"/>
              </a:rPr>
              <a:t>	</a:t>
            </a:r>
            <a:r>
              <a:rPr lang="en-US" altLang="en-US" sz="1600" dirty="0">
                <a:ea typeface="Geneva" pitchFamily="126" charset="-128"/>
                <a:cs typeface="Arial" pitchFamily="34" charset="0"/>
              </a:rPr>
              <a:t>Jan Leonard, director of place </a:t>
            </a:r>
          </a:p>
        </p:txBody>
      </p:sp>
    </p:spTree>
    <p:extLst>
      <p:ext uri="{BB962C8B-B14F-4D97-AF65-F5344CB8AC3E}">
        <p14:creationId xmlns:p14="http://schemas.microsoft.com/office/powerpoint/2010/main" val="200053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7012E-8182-48AE-94C9-5A1FBD7F4392}"/>
              </a:ext>
            </a:extLst>
          </p:cNvPr>
          <p:cNvSpPr>
            <a:spLocks noGrp="1"/>
          </p:cNvSpPr>
          <p:nvPr>
            <p:ph idx="1"/>
          </p:nvPr>
        </p:nvSpPr>
        <p:spPr>
          <a:xfrm>
            <a:off x="457200" y="2442592"/>
            <a:ext cx="8229600" cy="1972815"/>
          </a:xfrm>
        </p:spPr>
        <p:txBody>
          <a:bodyPr>
            <a:normAutofit/>
          </a:bodyPr>
          <a:lstStyle/>
          <a:p>
            <a:pPr marL="0" indent="0" algn="ctr">
              <a:buNone/>
            </a:pPr>
            <a:r>
              <a:rPr lang="en-GB" sz="3600" b="1" dirty="0"/>
              <a:t>Poll question</a:t>
            </a:r>
          </a:p>
        </p:txBody>
      </p:sp>
    </p:spTree>
    <p:extLst>
      <p:ext uri="{BB962C8B-B14F-4D97-AF65-F5344CB8AC3E}">
        <p14:creationId xmlns:p14="http://schemas.microsoft.com/office/powerpoint/2010/main" val="275875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83568" y="1484785"/>
            <a:ext cx="7772400" cy="819523"/>
          </a:xfrm>
        </p:spPr>
        <p:txBody>
          <a:bodyPr>
            <a:normAutofit fontScale="90000"/>
          </a:bodyPr>
          <a:lstStyle/>
          <a:p>
            <a:pPr eaLnBrk="1" hangingPunct="1"/>
            <a:r>
              <a:rPr lang="en-GB" altLang="en-US" sz="4000" b="1" dirty="0"/>
              <a:t>Our year and successes</a:t>
            </a:r>
            <a:br>
              <a:rPr lang="en-GB" altLang="en-US" b="1" dirty="0"/>
            </a:br>
            <a:endParaRPr lang="en-GB" altLang="en-US" sz="2800" b="1" dirty="0"/>
          </a:p>
        </p:txBody>
      </p:sp>
      <p:sp>
        <p:nvSpPr>
          <p:cNvPr id="9219" name="Content Placeholder 4"/>
          <p:cNvSpPr>
            <a:spLocks noGrp="1"/>
          </p:cNvSpPr>
          <p:nvPr>
            <p:ph type="subTitle" idx="1"/>
          </p:nvPr>
        </p:nvSpPr>
        <p:spPr/>
        <p:txBody>
          <a:bodyPr>
            <a:normAutofit/>
          </a:bodyPr>
          <a:lstStyle/>
          <a:p>
            <a:pPr marL="0" indent="0" eaLnBrk="1" hangingPunct="1">
              <a:buFont typeface="Arial" pitchFamily="34" charset="0"/>
              <a:buNone/>
            </a:pPr>
            <a:r>
              <a:rPr lang="en-GB" altLang="en-US" sz="2400" b="1" dirty="0"/>
              <a:t>Fiona Taylor</a:t>
            </a:r>
          </a:p>
          <a:p>
            <a:pPr marL="0" indent="0" eaLnBrk="1" hangingPunct="1">
              <a:buFont typeface="Arial" pitchFamily="34" charset="0"/>
              <a:buNone/>
            </a:pPr>
            <a:r>
              <a:rPr lang="en-GB" altLang="en-US" sz="2400" b="1" dirty="0"/>
              <a:t>Chief officer </a:t>
            </a:r>
          </a:p>
          <a:p>
            <a:pPr marL="0" indent="0" eaLnBrk="1" hangingPunct="1">
              <a:buFont typeface="Arial" pitchFamily="34" charset="0"/>
              <a:buNone/>
            </a:pPr>
            <a:r>
              <a:rPr lang="en-GB" altLang="en-US" sz="2400" b="1" dirty="0"/>
              <a:t>NHS South Sefton CCG</a:t>
            </a:r>
          </a:p>
        </p:txBody>
      </p:sp>
      <p:sp>
        <p:nvSpPr>
          <p:cNvPr id="6" name="TextBox 5"/>
          <p:cNvSpPr txBox="1"/>
          <p:nvPr/>
        </p:nvSpPr>
        <p:spPr>
          <a:xfrm>
            <a:off x="3635896" y="6309320"/>
            <a:ext cx="3456384" cy="369332"/>
          </a:xfrm>
          <a:prstGeom prst="rect">
            <a:avLst/>
          </a:prstGeom>
          <a:noFill/>
        </p:spPr>
        <p:txBody>
          <a:bodyPr wrap="square" rtlCol="0">
            <a:spAutoFit/>
          </a:bodyPr>
          <a:lstStyle/>
          <a:p>
            <a:r>
              <a:rPr lang="en-GB" b="1" dirty="0">
                <a:solidFill>
                  <a:schemeClr val="bg2"/>
                </a:solidFill>
              </a:rPr>
              <a:t>Follow us @NHSSSCCG</a:t>
            </a:r>
          </a:p>
        </p:txBody>
      </p:sp>
    </p:spTree>
    <p:extLst>
      <p:ext uri="{BB962C8B-B14F-4D97-AF65-F5344CB8AC3E}">
        <p14:creationId xmlns:p14="http://schemas.microsoft.com/office/powerpoint/2010/main" val="393006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AC2"/>
              </a:solidFill>
              <a:effectLst/>
              <a:uLnTx/>
              <a:uFillTx/>
              <a:latin typeface="Arial"/>
              <a:ea typeface="+mn-ea"/>
              <a:cs typeface="+mn-cs"/>
            </a:endParaRPr>
          </a:p>
        </p:txBody>
      </p:sp>
      <p:sp>
        <p:nvSpPr>
          <p:cNvPr id="5" name="Title 1"/>
          <p:cNvSpPr txBox="1">
            <a:spLocks/>
          </p:cNvSpPr>
          <p:nvPr/>
        </p:nvSpPr>
        <p:spPr>
          <a:xfrm>
            <a:off x="166539" y="476672"/>
            <a:ext cx="8229600" cy="527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a:t>Some of our achievements </a:t>
            </a:r>
            <a:endParaRPr kumimoji="0" lang="en-GB" sz="3600" b="1" i="0" u="none" strike="noStrike" kern="1200" cap="none" spc="0" normalizeH="0" baseline="0" noProof="0" dirty="0">
              <a:ln>
                <a:noFill/>
              </a:ln>
              <a:solidFill>
                <a:prstClr val="black"/>
              </a:solidFill>
              <a:effectLst/>
              <a:uLnTx/>
              <a:uFillTx/>
              <a:latin typeface="Arial"/>
              <a:ea typeface="+mj-ea"/>
              <a:cs typeface="+mj-cs"/>
            </a:endParaRP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211" y="99617"/>
            <a:ext cx="27622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3" descr="Text&#10;&#10;Description automatically generated">
            <a:extLst>
              <a:ext uri="{FF2B5EF4-FFF2-40B4-BE49-F238E27FC236}">
                <a16:creationId xmlns:a16="http://schemas.microsoft.com/office/drawing/2014/main" id="{0C5BFC9B-F6F9-4D35-871C-31F86E4260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4887982"/>
            <a:ext cx="3211015" cy="1809644"/>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text, indoor&#10;&#10;Description automatically generated">
            <a:extLst>
              <a:ext uri="{FF2B5EF4-FFF2-40B4-BE49-F238E27FC236}">
                <a16:creationId xmlns:a16="http://schemas.microsoft.com/office/drawing/2014/main" id="{CA20FBBE-52CF-4A5C-9342-97B4810679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441"/>
          <a:stretch/>
        </p:blipFill>
        <p:spPr>
          <a:xfrm rot="5400000">
            <a:off x="6386310" y="2269706"/>
            <a:ext cx="3330332" cy="1908326"/>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text, sign, screenshot&#10;&#10;Description automatically generated">
            <a:extLst>
              <a:ext uri="{FF2B5EF4-FFF2-40B4-BE49-F238E27FC236}">
                <a16:creationId xmlns:a16="http://schemas.microsoft.com/office/drawing/2014/main" id="{4C852FAE-E565-4E71-B096-D578528C0F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3167" y="3855205"/>
            <a:ext cx="2016224" cy="2866482"/>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ext&#10;&#10;Description automatically generated">
            <a:extLst>
              <a:ext uri="{FF2B5EF4-FFF2-40B4-BE49-F238E27FC236}">
                <a16:creationId xmlns:a16="http://schemas.microsoft.com/office/drawing/2014/main" id="{8E9EDE19-5DD8-475E-949C-344F7C73B7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42558" y="4032670"/>
            <a:ext cx="3036505" cy="1710624"/>
          </a:xfrm>
          <a:prstGeom prst="rect">
            <a:avLst/>
          </a:prstGeom>
        </p:spPr>
      </p:pic>
      <p:sp>
        <p:nvSpPr>
          <p:cNvPr id="3" name="TextBox 2">
            <a:extLst>
              <a:ext uri="{FF2B5EF4-FFF2-40B4-BE49-F238E27FC236}">
                <a16:creationId xmlns:a16="http://schemas.microsoft.com/office/drawing/2014/main" id="{B1DE9444-C40C-4024-9AAC-4F46531B6D7F}"/>
              </a:ext>
            </a:extLst>
          </p:cNvPr>
          <p:cNvSpPr txBox="1"/>
          <p:nvPr/>
        </p:nvSpPr>
        <p:spPr>
          <a:xfrm>
            <a:off x="611560" y="1287476"/>
            <a:ext cx="6560443" cy="2696123"/>
          </a:xfrm>
          <a:prstGeom prst="rect">
            <a:avLst/>
          </a:prstGeom>
          <a:noFill/>
        </p:spPr>
        <p:txBody>
          <a:bodyPr wrap="square" rtlCol="0">
            <a:spAutoFit/>
          </a:bodyPr>
          <a:lstStyle/>
          <a:p>
            <a:pPr marL="342900" indent="-342900" eaLnBrk="1" hangingPunct="1">
              <a:lnSpc>
                <a:spcPct val="120000"/>
              </a:lnSpc>
              <a:defRPr/>
            </a:pPr>
            <a:r>
              <a:rPr lang="en-US" altLang="en-US" sz="1800" b="1" dirty="0">
                <a:highlight>
                  <a:srgbClr val="FFFFFF"/>
                </a:highlight>
                <a:ea typeface="Geneva" pitchFamily="126" charset="-128"/>
                <a:cs typeface="Arial" pitchFamily="34" charset="0"/>
              </a:rPr>
              <a:t>COVID-19 </a:t>
            </a:r>
          </a:p>
          <a:p>
            <a:pPr marL="342900" indent="-342900" eaLnBrk="1" hangingPunct="1">
              <a:lnSpc>
                <a:spcPct val="120000"/>
              </a:lnSpc>
              <a:buFont typeface="Arial" panose="020B0604020202020204" pitchFamily="34" charset="0"/>
              <a:buChar char="•"/>
              <a:defRPr/>
            </a:pPr>
            <a:r>
              <a:rPr lang="en-US" altLang="en-US" sz="1800" dirty="0" err="1">
                <a:highlight>
                  <a:srgbClr val="FFFFFF"/>
                </a:highlight>
                <a:ea typeface="Geneva" pitchFamily="126" charset="-128"/>
                <a:cs typeface="Arial" pitchFamily="34" charset="0"/>
              </a:rPr>
              <a:t>Organising</a:t>
            </a:r>
            <a:r>
              <a:rPr lang="en-US" altLang="en-US" sz="1800" dirty="0">
                <a:highlight>
                  <a:srgbClr val="FFFFFF"/>
                </a:highlight>
                <a:ea typeface="Geneva" pitchFamily="126" charset="-128"/>
                <a:cs typeface="Arial" pitchFamily="34" charset="0"/>
              </a:rPr>
              <a:t> our COVID-19 response </a:t>
            </a:r>
            <a:r>
              <a:rPr lang="en-US" altLang="en-US" dirty="0">
                <a:highlight>
                  <a:srgbClr val="FFFFFF"/>
                </a:highlight>
                <a:ea typeface="Geneva" pitchFamily="126" charset="-128"/>
                <a:cs typeface="Arial" pitchFamily="34" charset="0"/>
              </a:rPr>
              <a:t>and working </a:t>
            </a:r>
            <a:r>
              <a:rPr lang="en-US" altLang="en-US" sz="1800" dirty="0">
                <a:highlight>
                  <a:srgbClr val="FFFFFF"/>
                </a:highlight>
                <a:ea typeface="Geneva" pitchFamily="126" charset="-128"/>
                <a:cs typeface="Arial" pitchFamily="34" charset="0"/>
              </a:rPr>
              <a:t>with partners to keep our vulnerable patients safe </a:t>
            </a:r>
          </a:p>
          <a:p>
            <a:pPr marL="342900" indent="-342900" eaLnBrk="1" hangingPunct="1">
              <a:lnSpc>
                <a:spcPct val="120000"/>
              </a:lnSpc>
              <a:buFont typeface="Arial" panose="020B0604020202020204" pitchFamily="34" charset="0"/>
              <a:buChar char="•"/>
              <a:defRPr/>
            </a:pPr>
            <a:r>
              <a:rPr lang="en-US" altLang="en-US" sz="1800" dirty="0">
                <a:highlight>
                  <a:srgbClr val="FFFFFF"/>
                </a:highlight>
                <a:ea typeface="Geneva" pitchFamily="126" charset="-128"/>
                <a:cs typeface="Arial" pitchFamily="34" charset="0"/>
              </a:rPr>
              <a:t>The volunteer </a:t>
            </a:r>
            <a:r>
              <a:rPr lang="en-US" altLang="en-US" sz="1800" dirty="0" err="1">
                <a:highlight>
                  <a:srgbClr val="FFFFFF"/>
                </a:highlight>
                <a:ea typeface="Geneva" pitchFamily="126" charset="-128"/>
                <a:cs typeface="Arial" pitchFamily="34" charset="0"/>
              </a:rPr>
              <a:t>programme</a:t>
            </a:r>
            <a:r>
              <a:rPr lang="en-US" altLang="en-US" sz="1800" dirty="0">
                <a:highlight>
                  <a:srgbClr val="FFFFFF"/>
                </a:highlight>
                <a:ea typeface="Geneva" pitchFamily="126" charset="-128"/>
                <a:cs typeface="Arial" pitchFamily="34" charset="0"/>
              </a:rPr>
              <a:t> working with Voluntary, Community and Faith sector and Primary Care Networks </a:t>
            </a:r>
          </a:p>
          <a:p>
            <a:pPr marL="342900" indent="-342900">
              <a:lnSpc>
                <a:spcPct val="120000"/>
              </a:lnSpc>
              <a:buFont typeface="Arial" panose="020B0604020202020204" pitchFamily="34" charset="0"/>
              <a:buChar char="•"/>
              <a:defRPr/>
            </a:pPr>
            <a:r>
              <a:rPr lang="en-US" altLang="en-US" sz="1800" dirty="0">
                <a:highlight>
                  <a:srgbClr val="FFFFFF"/>
                </a:highlight>
                <a:ea typeface="Geneva" pitchFamily="126" charset="-128"/>
                <a:cs typeface="Arial" pitchFamily="34" charset="0"/>
              </a:rPr>
              <a:t>The vaccination </a:t>
            </a:r>
            <a:r>
              <a:rPr lang="en-US" altLang="en-US" sz="1800" dirty="0" err="1">
                <a:highlight>
                  <a:srgbClr val="FFFFFF"/>
                </a:highlight>
                <a:ea typeface="Geneva" pitchFamily="126" charset="-128"/>
                <a:cs typeface="Arial" pitchFamily="34" charset="0"/>
              </a:rPr>
              <a:t>programme</a:t>
            </a:r>
            <a:r>
              <a:rPr lang="en-US" altLang="en-US" dirty="0">
                <a:highlight>
                  <a:srgbClr val="FFFFFF"/>
                </a:highlight>
                <a:ea typeface="Geneva" pitchFamily="126" charset="-128"/>
                <a:cs typeface="Arial" pitchFamily="34" charset="0"/>
              </a:rPr>
              <a:t> –</a:t>
            </a:r>
            <a:r>
              <a:rPr lang="en-GB" b="0" i="0" dirty="0">
                <a:effectLst/>
              </a:rPr>
              <a:t>111,863 first doses and 99,709 second doses (out of </a:t>
            </a:r>
            <a:r>
              <a:rPr lang="en-GB" dirty="0"/>
              <a:t>156,648 residents)</a:t>
            </a:r>
            <a:endParaRPr lang="en-US" altLang="en-US" sz="1800" dirty="0">
              <a:highlight>
                <a:srgbClr val="FFFF00"/>
              </a:highlight>
              <a:ea typeface="Geneva" pitchFamily="126" charset="-128"/>
              <a:cs typeface="Arial" pitchFamily="34" charset="0"/>
            </a:endParaRPr>
          </a:p>
          <a:p>
            <a:endParaRPr lang="en-GB" dirty="0"/>
          </a:p>
        </p:txBody>
      </p:sp>
    </p:spTree>
    <p:extLst>
      <p:ext uri="{BB962C8B-B14F-4D97-AF65-F5344CB8AC3E}">
        <p14:creationId xmlns:p14="http://schemas.microsoft.com/office/powerpoint/2010/main" val="139455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811214" y="1047751"/>
            <a:ext cx="7004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eaLnBrk="1" hangingPunct="1">
              <a:spcBef>
                <a:spcPct val="0"/>
              </a:spcBef>
              <a:buClrTx/>
              <a:buFontTx/>
              <a:buNone/>
            </a:pPr>
            <a:endParaRPr lang="en-GB" altLang="en-US" sz="1800">
              <a:latin typeface="Calibri" pitchFamily="34" charset="0"/>
            </a:endParaRPr>
          </a:p>
        </p:txBody>
      </p:sp>
      <p:sp>
        <p:nvSpPr>
          <p:cNvPr id="29699" name="Title 1"/>
          <p:cNvSpPr txBox="1">
            <a:spLocks/>
          </p:cNvSpPr>
          <p:nvPr/>
        </p:nvSpPr>
        <p:spPr bwMode="auto">
          <a:xfrm>
            <a:off x="251520" y="429776"/>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a:spcBef>
                <a:spcPct val="0"/>
              </a:spcBef>
              <a:buClrTx/>
              <a:buFontTx/>
              <a:buNone/>
            </a:pPr>
            <a:r>
              <a:rPr lang="en-US" altLang="en-US" sz="3600" b="1" dirty="0">
                <a:cs typeface="Arial" pitchFamily="34" charset="0"/>
              </a:rPr>
              <a:t>Some of our achievements</a:t>
            </a:r>
          </a:p>
        </p:txBody>
      </p:sp>
      <p:pic>
        <p:nvPicPr>
          <p:cNvPr id="5" name="Picture 2">
            <a:extLst>
              <a:ext uri="{FF2B5EF4-FFF2-40B4-BE49-F238E27FC236}">
                <a16:creationId xmlns:a16="http://schemas.microsoft.com/office/drawing/2014/main" id="{CB636101-C194-4B1A-AA51-23D007C13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990632"/>
            <a:ext cx="1829711" cy="61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3D026D95-755D-4AF6-925D-319E837D03BD}"/>
              </a:ext>
            </a:extLst>
          </p:cNvPr>
          <p:cNvGrpSpPr/>
          <p:nvPr/>
        </p:nvGrpSpPr>
        <p:grpSpPr>
          <a:xfrm>
            <a:off x="548272" y="1628800"/>
            <a:ext cx="7772400" cy="3960440"/>
            <a:chOff x="215033" y="1695872"/>
            <a:chExt cx="7772400" cy="3960440"/>
          </a:xfrm>
        </p:grpSpPr>
        <p:sp>
          <p:nvSpPr>
            <p:cNvPr id="29700" name="Subtitle 2"/>
            <p:cNvSpPr txBox="1">
              <a:spLocks/>
            </p:cNvSpPr>
            <p:nvPr/>
          </p:nvSpPr>
          <p:spPr bwMode="auto">
            <a:xfrm>
              <a:off x="215033" y="1695872"/>
              <a:ext cx="777240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342900" indent="-342900" eaLnBrk="1" hangingPunct="1">
                <a:lnSpc>
                  <a:spcPct val="120000"/>
                </a:lnSpc>
                <a:defRPr/>
              </a:pPr>
              <a:r>
                <a:rPr lang="en-US" altLang="en-US" sz="2000" b="1" dirty="0">
                  <a:highlight>
                    <a:srgbClr val="FFFFFF"/>
                  </a:highlight>
                  <a:ea typeface="Geneva" pitchFamily="126" charset="-128"/>
                  <a:cs typeface="Arial" pitchFamily="34" charset="0"/>
                </a:rPr>
                <a:t>Sefton2gether  </a:t>
              </a:r>
              <a:r>
                <a:rPr lang="en-US" altLang="en-US" sz="2000" dirty="0">
                  <a:highlight>
                    <a:srgbClr val="FFFFFF"/>
                  </a:highlight>
                  <a:ea typeface="Geneva" pitchFamily="126" charset="-128"/>
                  <a:cs typeface="Arial" pitchFamily="34" charset="0"/>
                </a:rPr>
                <a:t>– building on our system wide 5 year plan with partners including Sefton Council</a:t>
              </a:r>
            </a:p>
            <a:p>
              <a:pPr marL="342900" indent="-342900" eaLnBrk="1" hangingPunct="1">
                <a:lnSpc>
                  <a:spcPct val="120000"/>
                </a:lnSpc>
                <a:defRPr/>
              </a:pPr>
              <a:r>
                <a:rPr lang="en-US" altLang="en-US" sz="2000" b="1" dirty="0">
                  <a:highlight>
                    <a:srgbClr val="FFFFFF"/>
                  </a:highlight>
                  <a:ea typeface="Geneva" pitchFamily="126" charset="-128"/>
                  <a:cs typeface="Arial" pitchFamily="34" charset="0"/>
                </a:rPr>
                <a:t>Awards </a:t>
              </a:r>
              <a:r>
                <a:rPr lang="en-US" altLang="en-US" sz="2000" dirty="0">
                  <a:highlight>
                    <a:srgbClr val="FFFFFF"/>
                  </a:highlight>
                  <a:ea typeface="Geneva" pitchFamily="126" charset="-128"/>
                  <a:cs typeface="Arial" pitchFamily="34" charset="0"/>
                </a:rPr>
                <a:t>– Susanne Lynch MBE and shortlisted in Parliamentary awards </a:t>
              </a:r>
            </a:p>
            <a:p>
              <a:pPr marL="342900" indent="-342900" eaLnBrk="1" hangingPunct="1">
                <a:lnSpc>
                  <a:spcPct val="120000"/>
                </a:lnSpc>
                <a:defRPr/>
              </a:pPr>
              <a:r>
                <a:rPr lang="en-US" altLang="en-US" sz="2000" b="1" dirty="0">
                  <a:highlight>
                    <a:srgbClr val="FFFFFF"/>
                  </a:highlight>
                  <a:ea typeface="Geneva" pitchFamily="126" charset="-128"/>
                  <a:cs typeface="Arial" pitchFamily="34" charset="0"/>
                </a:rPr>
                <a:t>Annual rating </a:t>
              </a:r>
              <a:r>
                <a:rPr lang="en-US" altLang="en-US" sz="2000" dirty="0">
                  <a:highlight>
                    <a:srgbClr val="FFFFFF"/>
                  </a:highlight>
                  <a:ea typeface="Geneva" pitchFamily="126" charset="-128"/>
                  <a:cs typeface="Arial" pitchFamily="34" charset="0"/>
                </a:rPr>
                <a:t>– annual rating retained </a:t>
              </a:r>
              <a:br>
                <a:rPr lang="en-US" altLang="en-US" sz="2000" dirty="0">
                  <a:highlight>
                    <a:srgbClr val="FFFFFF"/>
                  </a:highlight>
                  <a:ea typeface="Geneva" pitchFamily="126" charset="-128"/>
                  <a:cs typeface="Arial" pitchFamily="34" charset="0"/>
                </a:rPr>
              </a:br>
              <a:r>
                <a:rPr lang="en-US" altLang="en-US" sz="2000" dirty="0">
                  <a:highlight>
                    <a:srgbClr val="FFFFFF"/>
                  </a:highlight>
                  <a:ea typeface="Geneva" pitchFamily="126" charset="-128"/>
                  <a:cs typeface="Arial" pitchFamily="34" charset="0"/>
                </a:rPr>
                <a:t>/ highest level for public engagement  </a:t>
              </a:r>
            </a:p>
            <a:p>
              <a:pPr marL="342900" indent="-342900" eaLnBrk="1" hangingPunct="1">
                <a:lnSpc>
                  <a:spcPct val="120000"/>
                </a:lnSpc>
                <a:defRPr/>
              </a:pPr>
              <a:r>
                <a:rPr lang="en-US" altLang="en-US" sz="2000" b="1" dirty="0">
                  <a:highlight>
                    <a:srgbClr val="FFFFFF"/>
                  </a:highlight>
                  <a:ea typeface="Geneva" pitchFamily="126" charset="-128"/>
                  <a:cs typeface="Arial" pitchFamily="34" charset="0"/>
                </a:rPr>
                <a:t>Care home forum </a:t>
              </a:r>
              <a:r>
                <a:rPr lang="en-US" altLang="en-US" sz="2000" dirty="0">
                  <a:highlight>
                    <a:srgbClr val="FFFFFF"/>
                  </a:highlight>
                  <a:ea typeface="Geneva" pitchFamily="126" charset="-128"/>
                  <a:cs typeface="Arial" pitchFamily="34" charset="0"/>
                </a:rPr>
                <a:t>– working with Sefton Council to build a successful enhanced care service for care home residents </a:t>
              </a:r>
            </a:p>
            <a:p>
              <a:pPr eaLnBrk="1" hangingPunct="1">
                <a:lnSpc>
                  <a:spcPct val="120000"/>
                </a:lnSpc>
                <a:buNone/>
                <a:defRPr/>
              </a:pPr>
              <a:endParaRPr lang="en-US" altLang="en-US" sz="2000" dirty="0">
                <a:highlight>
                  <a:srgbClr val="FFFF00"/>
                </a:highlight>
                <a:ea typeface="Geneva" pitchFamily="126" charset="-128"/>
                <a:cs typeface="Arial" pitchFamily="34" charset="0"/>
              </a:endParaRPr>
            </a:p>
          </p:txBody>
        </p:sp>
        <p:pic>
          <p:nvPicPr>
            <p:cNvPr id="1026" name="Picture 2">
              <a:extLst>
                <a:ext uri="{FF2B5EF4-FFF2-40B4-BE49-F238E27FC236}">
                  <a16:creationId xmlns:a16="http://schemas.microsoft.com/office/drawing/2014/main" id="{9DF4999E-2A98-4F9C-AA6E-C7B26F664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180" y="2922721"/>
              <a:ext cx="1222850" cy="11467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894665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219AC869E7414E859A0CA1BA7662247F"/>
  <p:tag name="TPVERSION" val="5"/>
  <p:tag name="TPFULLVERSION" val="5.4.1.2"/>
  <p:tag name="PPTVERSION" val="14"/>
  <p:tag name="TPOS" val="2"/>
</p:tagLst>
</file>

<file path=ppt/theme/theme1.xml><?xml version="1.0" encoding="utf-8"?>
<a:theme xmlns:a="http://schemas.openxmlformats.org/drawingml/2006/main" name="SSCCG informal master template">
  <a:themeElements>
    <a:clrScheme name="South Sefton CCG">
      <a:dk1>
        <a:sysClr val="windowText" lastClr="000000"/>
      </a:dk1>
      <a:lt1>
        <a:srgbClr val="007AC2"/>
      </a:lt1>
      <a:dk2>
        <a:srgbClr val="8DC640"/>
      </a:dk2>
      <a:lt2>
        <a:srgbClr val="6D6E71"/>
      </a:lt2>
      <a:accent1>
        <a:srgbClr val="EE7E25"/>
      </a:accent1>
      <a:accent2>
        <a:srgbClr val="00A9E1"/>
      </a:accent2>
      <a:accent3>
        <a:srgbClr val="AC323B"/>
      </a:accent3>
      <a:accent4>
        <a:srgbClr val="8DC640"/>
      </a:accent4>
      <a:accent5>
        <a:srgbClr val="403092"/>
      </a:accent5>
      <a:accent6>
        <a:srgbClr val="DF549E"/>
      </a:accent6>
      <a:hlink>
        <a:srgbClr val="0000FF"/>
      </a:hlink>
      <a:folHlink>
        <a:srgbClr val="800080"/>
      </a:folHlink>
    </a:clrScheme>
    <a:fontScheme name="Joint CC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4663</TotalTime>
  <Words>1957</Words>
  <Application>Microsoft Office PowerPoint</Application>
  <PresentationFormat>On-screen Show (4:3)</PresentationFormat>
  <Paragraphs>272</Paragraphs>
  <Slides>38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SSCCG informal master template</vt:lpstr>
      <vt:lpstr>Welcome  Annual Review 2020-2021</vt:lpstr>
      <vt:lpstr>Introduction </vt:lpstr>
      <vt:lpstr>PowerPoint Presentation</vt:lpstr>
      <vt:lpstr>About our event </vt:lpstr>
      <vt:lpstr>PowerPoint Presentation</vt:lpstr>
      <vt:lpstr>PowerPoint Presentation</vt:lpstr>
      <vt:lpstr>Our year and successes </vt:lpstr>
      <vt:lpstr>PowerPoint Presentation</vt:lpstr>
      <vt:lpstr>PowerPoint Presentation</vt:lpstr>
      <vt:lpstr>PowerPoint Presentation</vt:lpstr>
      <vt:lpstr>Some of our challenges </vt:lpstr>
      <vt:lpstr>One shared vision</vt:lpstr>
      <vt:lpstr>PowerPoint Presentation</vt:lpstr>
      <vt:lpstr> Our performance 2020-2021</vt:lpstr>
      <vt:lpstr>Overview of performance</vt:lpstr>
      <vt:lpstr>PowerPoint Presentation</vt:lpstr>
      <vt:lpstr>Improving performance</vt:lpstr>
      <vt:lpstr>Where we are now and  where we are going </vt:lpstr>
      <vt:lpstr>Our future landscape </vt:lpstr>
      <vt:lpstr>PowerPoint Presentation</vt:lpstr>
      <vt:lpstr>PowerPoint Presentation</vt:lpstr>
      <vt:lpstr>PowerPoint Presentation</vt:lpstr>
      <vt:lpstr>PowerPoint Presentation</vt:lpstr>
      <vt:lpstr>The future of health and care (See separate slides) </vt:lpstr>
      <vt:lpstr>General practice in Sefton </vt:lpstr>
      <vt:lpstr>Challenges </vt:lpstr>
      <vt:lpstr>What we are hearing </vt:lpstr>
      <vt:lpstr>What we are hearing </vt:lpstr>
      <vt:lpstr>A day in the life of General Practice  Peter Chamberlain </vt:lpstr>
      <vt:lpstr>PowerPoint Presentation</vt:lpstr>
      <vt:lpstr>How we have been working </vt:lpstr>
      <vt:lpstr>Over to you</vt:lpstr>
      <vt:lpstr>Summary of breakout sessions </vt:lpstr>
      <vt:lpstr>Going forward </vt:lpstr>
      <vt:lpstr>Lastly…</vt:lpstr>
      <vt:lpstr>Closing poll </vt:lpstr>
      <vt:lpstr>CCG celebration video </vt:lpstr>
      <vt:lpstr>Thank you</vt:lpstr>
    </vt:vector>
  </TitlesOfParts>
  <Company>NHS Sefton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McKernan</dc:creator>
  <cp:lastModifiedBy>Laura Gibson</cp:lastModifiedBy>
  <cp:revision>219</cp:revision>
  <cp:lastPrinted>2018-09-26T10:05:23Z</cp:lastPrinted>
  <dcterms:created xsi:type="dcterms:W3CDTF">2015-11-25T11:42:15Z</dcterms:created>
  <dcterms:modified xsi:type="dcterms:W3CDTF">2021-09-16T13:32:51Z</dcterms:modified>
</cp:coreProperties>
</file>