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1"/>
  </p:notesMasterIdLst>
  <p:sldIdLst>
    <p:sldId id="285" r:id="rId3"/>
    <p:sldId id="273" r:id="rId4"/>
    <p:sldId id="275" r:id="rId5"/>
    <p:sldId id="277" r:id="rId6"/>
    <p:sldId id="262" r:id="rId7"/>
    <p:sldId id="293" r:id="rId8"/>
    <p:sldId id="271" r:id="rId9"/>
    <p:sldId id="281" r:id="rId10"/>
    <p:sldId id="272" r:id="rId11"/>
    <p:sldId id="300" r:id="rId12"/>
    <p:sldId id="295" r:id="rId13"/>
    <p:sldId id="274" r:id="rId14"/>
    <p:sldId id="296" r:id="rId15"/>
    <p:sldId id="297" r:id="rId16"/>
    <p:sldId id="298" r:id="rId17"/>
    <p:sldId id="299" r:id="rId18"/>
    <p:sldId id="301"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D8B"/>
    <a:srgbClr val="8C0855"/>
    <a:srgbClr val="874C93"/>
    <a:srgbClr val="30A4DC"/>
    <a:srgbClr val="5EBE3C"/>
    <a:srgbClr val="0083BD"/>
    <a:srgbClr val="A2D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2" autoAdjust="0"/>
    <p:restoredTop sz="94660"/>
  </p:normalViewPr>
  <p:slideViewPr>
    <p:cSldViewPr snapToGrid="0">
      <p:cViewPr varScale="1">
        <p:scale>
          <a:sx n="62" d="100"/>
          <a:sy n="62" d="100"/>
        </p:scale>
        <p:origin x="936" y="5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FE26-F967-422D-B801-4ECB0AC0F350}" type="datetimeFigureOut">
              <a:rPr lang="en-GB" smtClean="0"/>
              <a:t>08/09/2021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9921D-1BBE-48DE-9FEC-57B5425165D9}" type="slidenum">
              <a:rPr lang="en-GB" smtClean="0"/>
              <a:t>‹#›</a:t>
            </a:fld>
            <a:endParaRPr lang="en-GB"/>
          </a:p>
        </p:txBody>
      </p:sp>
    </p:spTree>
    <p:extLst>
      <p:ext uri="{BB962C8B-B14F-4D97-AF65-F5344CB8AC3E}">
        <p14:creationId xmlns:p14="http://schemas.microsoft.com/office/powerpoint/2010/main" val="292199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69921D-1BBE-48DE-9FEC-57B5425165D9}" type="slidenum">
              <a:rPr lang="en-GB" smtClean="0"/>
              <a:t>1</a:t>
            </a:fld>
            <a:endParaRPr lang="en-GB"/>
          </a:p>
        </p:txBody>
      </p:sp>
    </p:spTree>
    <p:extLst>
      <p:ext uri="{BB962C8B-B14F-4D97-AF65-F5344CB8AC3E}">
        <p14:creationId xmlns:p14="http://schemas.microsoft.com/office/powerpoint/2010/main" val="38150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29B51-8FEA-417A-8631-F132E6EA21BB}" type="slidenum">
              <a:rPr lang="en-GB" smtClean="0"/>
              <a:t>10</a:t>
            </a:fld>
            <a:endParaRPr lang="en-GB"/>
          </a:p>
        </p:txBody>
      </p:sp>
    </p:spTree>
    <p:extLst>
      <p:ext uri="{BB962C8B-B14F-4D97-AF65-F5344CB8AC3E}">
        <p14:creationId xmlns:p14="http://schemas.microsoft.com/office/powerpoint/2010/main" val="93369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69921D-1BBE-48DE-9FEC-57B5425165D9}" type="slidenum">
              <a:rPr lang="en-GB" smtClean="0"/>
              <a:t>11</a:t>
            </a:fld>
            <a:endParaRPr lang="en-GB"/>
          </a:p>
        </p:txBody>
      </p:sp>
    </p:spTree>
    <p:extLst>
      <p:ext uri="{BB962C8B-B14F-4D97-AF65-F5344CB8AC3E}">
        <p14:creationId xmlns:p14="http://schemas.microsoft.com/office/powerpoint/2010/main" val="2582043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69921D-1BBE-48DE-9FEC-57B5425165D9}" type="slidenum">
              <a:rPr lang="en-GB" smtClean="0"/>
              <a:t>12</a:t>
            </a:fld>
            <a:endParaRPr lang="en-GB"/>
          </a:p>
        </p:txBody>
      </p:sp>
    </p:spTree>
    <p:extLst>
      <p:ext uri="{BB962C8B-B14F-4D97-AF65-F5344CB8AC3E}">
        <p14:creationId xmlns:p14="http://schemas.microsoft.com/office/powerpoint/2010/main" val="23455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Together the CCGs in Sefton and Adult and Children's Social care spend £748 million pounds, that’s a lot to try and make a big difference with.</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13</a:t>
            </a:fld>
            <a:endParaRPr lang="en-GB"/>
          </a:p>
        </p:txBody>
      </p:sp>
    </p:spTree>
    <p:extLst>
      <p:ext uri="{BB962C8B-B14F-4D97-AF65-F5344CB8AC3E}">
        <p14:creationId xmlns:p14="http://schemas.microsoft.com/office/powerpoint/2010/main" val="265387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t>To keep working  on developing a Sefton Integrated Care Partnership quickly so we are ready for when the bill is law in April 2022. </a:t>
            </a:r>
            <a:br>
              <a:rPr lang="en-GB" sz="1200" dirty="0"/>
            </a:br>
            <a:r>
              <a:rPr lang="en-GB" sz="300" dirty="0"/>
              <a:t> </a:t>
            </a:r>
          </a:p>
          <a:p>
            <a:pPr marL="285750" indent="-285750">
              <a:buFont typeface="Arial" panose="020B0604020202020204" pitchFamily="34" charset="0"/>
              <a:buChar char="•"/>
            </a:pPr>
            <a:r>
              <a:rPr lang="en-GB" sz="1200" dirty="0"/>
              <a:t>To be able to show that we are ready and we know what we are going to do so that the government feel able to trust us with extra money and responsibility. </a:t>
            </a:r>
          </a:p>
          <a:p>
            <a:pPr marL="285750" indent="-285750">
              <a:buFont typeface="Arial" panose="020B0604020202020204" pitchFamily="34" charset="0"/>
              <a:buChar char="•"/>
            </a:pPr>
            <a:endParaRPr lang="en-GB" sz="300" dirty="0"/>
          </a:p>
          <a:p>
            <a:pPr marL="285750" indent="-285750">
              <a:buFont typeface="Arial" panose="020B0604020202020204" pitchFamily="34" charset="0"/>
              <a:buChar char="•"/>
            </a:pPr>
            <a:r>
              <a:rPr lang="en-GB" sz="1200" dirty="0"/>
              <a:t>Putting together all that we know – data and intelligence to create something called Population Health Management through a Sefton Intelligence Hub</a:t>
            </a:r>
          </a:p>
          <a:p>
            <a:endParaRPr lang="en-GB" sz="300" dirty="0"/>
          </a:p>
          <a:p>
            <a:pPr marL="285750" indent="-285750">
              <a:buFont typeface="Arial" panose="020B0604020202020204" pitchFamily="34" charset="0"/>
              <a:buChar char="•"/>
            </a:pPr>
            <a:r>
              <a:rPr lang="en-GB" sz="1200" dirty="0"/>
              <a:t>Strengthening our community engagement so our work is driven by both hard &amp; soft intelligence</a:t>
            </a:r>
          </a:p>
          <a:p>
            <a:endParaRPr lang="en-GB" sz="300" dirty="0"/>
          </a:p>
          <a:p>
            <a:pPr marL="285750" indent="-285750">
              <a:buFont typeface="Arial" panose="020B0604020202020204" pitchFamily="34" charset="0"/>
              <a:buChar char="•"/>
            </a:pPr>
            <a:r>
              <a:rPr lang="en-GB" sz="1200" dirty="0"/>
              <a:t>Work to create a good culture and principles of how we work together</a:t>
            </a:r>
          </a:p>
          <a:p>
            <a:endParaRPr lang="en-GB" sz="300" dirty="0"/>
          </a:p>
          <a:p>
            <a:pPr marL="285750" indent="-285750">
              <a:buFont typeface="Arial" panose="020B0604020202020204" pitchFamily="34" charset="0"/>
              <a:buChar char="•"/>
            </a:pPr>
            <a:r>
              <a:rPr lang="en-GB" sz="1200" dirty="0"/>
              <a:t>Agreeing a single plan for Sefton that delivers on the H&amp;WB Strategy and Sefton2gether</a:t>
            </a:r>
          </a:p>
          <a:p>
            <a:r>
              <a:rPr lang="en-GB" sz="300" dirty="0"/>
              <a:t> </a:t>
            </a:r>
          </a:p>
          <a:p>
            <a:pPr marL="285750" indent="-285750">
              <a:buFont typeface="Arial" panose="020B0604020202020204" pitchFamily="34" charset="0"/>
              <a:buChar char="•"/>
            </a:pPr>
            <a:r>
              <a:rPr lang="en-GB" sz="1200" dirty="0"/>
              <a:t>Start testing out this different way of working </a:t>
            </a:r>
          </a:p>
          <a:p>
            <a:endParaRPr lang="en-GB" sz="300" dirty="0"/>
          </a:p>
          <a:p>
            <a:pPr marL="285750" indent="-285750">
              <a:buFont typeface="Arial" panose="020B0604020202020204" pitchFamily="34" charset="0"/>
              <a:buChar char="•"/>
            </a:pPr>
            <a:r>
              <a:rPr lang="en-GB" sz="1200" dirty="0"/>
              <a:t>Helping people as early as possible or giving them to tools to help stop them ever needing help rather than waiting for something bad to happen and a lot of care and support be needed. </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14</a:t>
            </a:fld>
            <a:endParaRPr lang="en-GB"/>
          </a:p>
        </p:txBody>
      </p:sp>
    </p:spTree>
    <p:extLst>
      <p:ext uri="{BB962C8B-B14F-4D97-AF65-F5344CB8AC3E}">
        <p14:creationId xmlns:p14="http://schemas.microsoft.com/office/powerpoint/2010/main" val="337630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Review - </a:t>
            </a:r>
            <a:r>
              <a:rPr lang="en-GB" dirty="0"/>
              <a:t> A review of adult mental health services led by the CCGs and Sefton Council was approved by the Health &amp; Wellbeing Board in March 2021</a:t>
            </a:r>
          </a:p>
          <a:p>
            <a:r>
              <a:rPr lang="en-GB" dirty="0"/>
              <a:t>Phase one of the review has focused on data analysis and partnership development and was undertaken between April and July 2021. A Mental Health Strategic Review Group with wide-ranging membership was established to advance the work and met seven times over this period to produce themes and recommendations for how we design services and deliver them going forward.</a:t>
            </a:r>
            <a:endParaRPr lang="en-US" dirty="0"/>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15</a:t>
            </a:fld>
            <a:endParaRPr lang="en-GB"/>
          </a:p>
        </p:txBody>
      </p:sp>
    </p:spTree>
    <p:extLst>
      <p:ext uri="{BB962C8B-B14F-4D97-AF65-F5344CB8AC3E}">
        <p14:creationId xmlns:p14="http://schemas.microsoft.com/office/powerpoint/2010/main" val="417677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Care Home Forum – During COVID a group of people from hospitals, District Nurses, GPs, all different people from across the council and CCG, met every day and saw what was happening in care homes and thought about who we could help, then whoever was best did the thing that would help the most. We didn’t think about the rules of who has a contract to do it, or whether their boss had asked it was just doing the right thing and we changed loads helping roll out vaccinations really quickly, making sure they all had enough PPE, helping them find more staff, to get the right medication, getting visitors back in safely. This has led to a commitment to keep working together like this to get the best offer for people who live in Care Homes</a:t>
            </a:r>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16</a:t>
            </a:fld>
            <a:endParaRPr lang="en-GB"/>
          </a:p>
        </p:txBody>
      </p:sp>
    </p:spTree>
    <p:extLst>
      <p:ext uri="{BB962C8B-B14F-4D97-AF65-F5344CB8AC3E}">
        <p14:creationId xmlns:p14="http://schemas.microsoft.com/office/powerpoint/2010/main" val="2175551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03200"/>
            <a:ext cx="5486400" cy="3086100"/>
          </a:xfrm>
        </p:spPr>
      </p:sp>
      <p:sp>
        <p:nvSpPr>
          <p:cNvPr id="3" name="Notes Placeholder 2"/>
          <p:cNvSpPr>
            <a:spLocks noGrp="1"/>
          </p:cNvSpPr>
          <p:nvPr>
            <p:ph type="body" idx="1"/>
          </p:nvPr>
        </p:nvSpPr>
        <p:spPr>
          <a:xfrm>
            <a:off x="100207" y="3410993"/>
            <a:ext cx="6613743" cy="4392721"/>
          </a:xfrm>
        </p:spPr>
        <p:txBody>
          <a:bodyPr/>
          <a:lstStyle/>
          <a:p>
            <a:r>
              <a:rPr lang="en-GB" dirty="0"/>
              <a:t>ICT approach aligned across the Sefton Borough (not just a South Sefton initiative).  This means that staff are covering a smaller area of the borough and that all staff are becoming more familiar with the roles and responsibilities of all within each ICT area.  </a:t>
            </a:r>
          </a:p>
          <a:p>
            <a:endParaRPr lang="en-GB" dirty="0"/>
          </a:p>
          <a:p>
            <a:r>
              <a:rPr lang="en-GB" dirty="0"/>
              <a:t>The ICT’s have been invaluable to support the work that has been required to support vulnerable people as a consequence of the COVID-19 pandemic. The ICT Multi-disciplinary Teams have continued to undertake assessment, intervention and coordination of patient/service user care by utilising remote technology to ensure that the most vulnerable people continue to receive an integrated approach to support their needs.</a:t>
            </a:r>
          </a:p>
          <a:p>
            <a:r>
              <a:rPr lang="en-GB" dirty="0"/>
              <a:t> </a:t>
            </a:r>
          </a:p>
          <a:p>
            <a:r>
              <a:rPr lang="en-GB" dirty="0"/>
              <a:t>the ICT coordinators have attended Social Work team meetings and have supported social workers with issues such as securing COVID tests to enable services to be put in place for patients/service users in a timely manner.</a:t>
            </a:r>
          </a:p>
          <a:p>
            <a:endParaRPr lang="en-GB" dirty="0"/>
          </a:p>
          <a:p>
            <a:r>
              <a:rPr lang="en-GB" dirty="0"/>
              <a:t>Stronger links with the care homes across Sefton and care home matrons have been developed, and all care homes are now aligned to ICT sites.  this approach has ensured that recent home closures experienced have been fully supported across all partner organisations thus minimising the distress of a home closure for both the resident/their family members and the staff team within the care homes.</a:t>
            </a:r>
          </a:p>
          <a:p>
            <a:endParaRPr lang="en-GB" dirty="0"/>
          </a:p>
          <a:p>
            <a:r>
              <a:rPr lang="en-GB" dirty="0"/>
              <a:t>Although the COVID-19 pandemic has presented a significant challenge for all system partners, the ICT approach has enabled the minimisation of risk for individuals during the COVID period due to this joined up approach and sharing of responsibility and risk management. There is now an opportunity to build on this approach to continue to deliver improved outcomes for the residents of Sefton. </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17</a:t>
            </a:fld>
            <a:endParaRPr lang="en-GB"/>
          </a:p>
        </p:txBody>
      </p:sp>
    </p:spTree>
    <p:extLst>
      <p:ext uri="{BB962C8B-B14F-4D97-AF65-F5344CB8AC3E}">
        <p14:creationId xmlns:p14="http://schemas.microsoft.com/office/powerpoint/2010/main" val="1076699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69921D-1BBE-48DE-9FEC-57B5425165D9}" type="slidenum">
              <a:rPr lang="en-GB" smtClean="0"/>
              <a:t>18</a:t>
            </a:fld>
            <a:endParaRPr lang="en-GB"/>
          </a:p>
        </p:txBody>
      </p:sp>
    </p:spTree>
    <p:extLst>
      <p:ext uri="{BB962C8B-B14F-4D97-AF65-F5344CB8AC3E}">
        <p14:creationId xmlns:p14="http://schemas.microsoft.com/office/powerpoint/2010/main" val="348618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idea that's been around for a long time, it would make things easier for the person who needs Care and Support, if they only have to tell their story once, it doesn’t matter which door they go through they will  get everything they need. It stops things being done twice and costs less money if its done in the simplest and most straightforward way with everyone working together to do the best they can for the person in front of them. </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2</a:t>
            </a:fld>
            <a:endParaRPr lang="en-GB"/>
          </a:p>
        </p:txBody>
      </p:sp>
    </p:spTree>
    <p:extLst>
      <p:ext uri="{BB962C8B-B14F-4D97-AF65-F5344CB8AC3E}">
        <p14:creationId xmlns:p14="http://schemas.microsoft.com/office/powerpoint/2010/main" val="111545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It suggested ways everyone who works for a Health or Care Organisation can work together, and it built on what responding to COVID has taught us. </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3</a:t>
            </a:fld>
            <a:endParaRPr lang="en-GB"/>
          </a:p>
        </p:txBody>
      </p:sp>
    </p:spTree>
    <p:extLst>
      <p:ext uri="{BB962C8B-B14F-4D97-AF65-F5344CB8AC3E}">
        <p14:creationId xmlns:p14="http://schemas.microsoft.com/office/powerpoint/2010/main" val="365910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Place based partnerships – everyone that works in Sefton for the NHS or Social Care </a:t>
            </a:r>
          </a:p>
          <a:p>
            <a:r>
              <a:rPr lang="en-GB" dirty="0"/>
              <a:t>Integrated Care Board – Will decide on things which stay just in the NHS for Cheshire and Merseyside,  </a:t>
            </a:r>
          </a:p>
          <a:p>
            <a:r>
              <a:rPr lang="en-GB" dirty="0"/>
              <a:t>Integrated Care Partnership will organise things and work with the </a:t>
            </a:r>
            <a:r>
              <a:rPr lang="en-GB" dirty="0" err="1"/>
              <a:t>palce</a:t>
            </a:r>
            <a:r>
              <a:rPr lang="en-GB" dirty="0"/>
              <a:t> based </a:t>
            </a:r>
            <a:r>
              <a:rPr lang="en-GB" dirty="0" err="1"/>
              <a:t>parttnserhisp</a:t>
            </a:r>
            <a:r>
              <a:rPr lang="en-GB" dirty="0"/>
              <a:t> to try and get the best offer for Sefton as one 9 places in Cheshire and Merseyside </a:t>
            </a:r>
          </a:p>
          <a:p>
            <a:r>
              <a:rPr lang="en-GB" dirty="0"/>
              <a:t>Provider Collaboratives – NHS trusts working together on big footprint around things they do well. Like Specialist Mental Health, this is still not fully decided. </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4</a:t>
            </a:fld>
            <a:endParaRPr lang="en-GB"/>
          </a:p>
        </p:txBody>
      </p:sp>
    </p:spTree>
    <p:extLst>
      <p:ext uri="{BB962C8B-B14F-4D97-AF65-F5344CB8AC3E}">
        <p14:creationId xmlns:p14="http://schemas.microsoft.com/office/powerpoint/2010/main" val="375154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Place based partnership of locally you might hear it called the Sefton Integrated Care Partnership (ICP) is a collaboration of planners and providers across health, local authority and the wider community, who take collective responsibility for improving the health and wellbeing of residents within a place, the place of Sefton. </a:t>
            </a:r>
          </a:p>
          <a:p>
            <a:endParaRPr lang="en-GB" dirty="0"/>
          </a:p>
        </p:txBody>
      </p:sp>
      <p:sp>
        <p:nvSpPr>
          <p:cNvPr id="4" name="Slide Number Placeholder 3"/>
          <p:cNvSpPr>
            <a:spLocks noGrp="1"/>
          </p:cNvSpPr>
          <p:nvPr>
            <p:ph type="sldNum" sz="quarter" idx="5"/>
          </p:nvPr>
        </p:nvSpPr>
        <p:spPr/>
        <p:txBody>
          <a:bodyPr/>
          <a:lstStyle/>
          <a:p>
            <a:fld id="{7D329B51-8FEA-417A-8631-F132E6EA21BB}" type="slidenum">
              <a:rPr lang="en-GB" smtClean="0"/>
              <a:t>5</a:t>
            </a:fld>
            <a:endParaRPr lang="en-GB"/>
          </a:p>
        </p:txBody>
      </p:sp>
    </p:spTree>
    <p:extLst>
      <p:ext uri="{BB962C8B-B14F-4D97-AF65-F5344CB8AC3E}">
        <p14:creationId xmlns:p14="http://schemas.microsoft.com/office/powerpoint/2010/main" val="210929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we are being asked to deliver </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6</a:t>
            </a:fld>
            <a:endParaRPr lang="en-GB"/>
          </a:p>
        </p:txBody>
      </p:sp>
    </p:spTree>
    <p:extLst>
      <p:ext uri="{BB962C8B-B14F-4D97-AF65-F5344CB8AC3E}">
        <p14:creationId xmlns:p14="http://schemas.microsoft.com/office/powerpoint/2010/main" val="192709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What’s driving us?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29B51-8FEA-417A-8631-F132E6EA21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06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being asked think of ourselves as one team and focus on what people really need and to forget about barriers like different organizations or doing things separately without thinking about things together as part of our jobs and with the public. This will use the best of what we have available to us</a:t>
            </a:r>
          </a:p>
          <a:p>
            <a:r>
              <a:rPr lang="en-US" sz="1200" dirty="0"/>
              <a:t>Now things might have to go through two or three separate sets of meetings to decide things and get them done in the future there will be one big meeting that everyone makes a decision together </a:t>
            </a:r>
          </a:p>
          <a:p>
            <a:r>
              <a:rPr lang="en-US" sz="1200" dirty="0"/>
              <a:t>We will put our money together in a pooled budget to help get the most out of it. </a:t>
            </a:r>
          </a:p>
          <a:p>
            <a:r>
              <a:rPr lang="en-US" sz="1200" dirty="0"/>
              <a:t>This doesn’t change what people in Sefton need, it changes the way Health and Care do something about it. </a:t>
            </a:r>
          </a:p>
          <a:p>
            <a:endParaRPr lang="en-GB" dirty="0"/>
          </a:p>
          <a:p>
            <a:r>
              <a:rPr lang="en-GB" dirty="0"/>
              <a:t>The next slides explain that we already know what has to be done, through the HWBB Strategy and NHS 5 year Plan, Sefton2gether. </a:t>
            </a:r>
          </a:p>
          <a:p>
            <a:endParaRPr lang="en-GB" dirty="0"/>
          </a:p>
        </p:txBody>
      </p:sp>
      <p:sp>
        <p:nvSpPr>
          <p:cNvPr id="4" name="Slide Number Placeholder 3"/>
          <p:cNvSpPr>
            <a:spLocks noGrp="1"/>
          </p:cNvSpPr>
          <p:nvPr>
            <p:ph type="sldNum" sz="quarter" idx="5"/>
          </p:nvPr>
        </p:nvSpPr>
        <p:spPr/>
        <p:txBody>
          <a:bodyPr/>
          <a:lstStyle/>
          <a:p>
            <a:fld id="{C869921D-1BBE-48DE-9FEC-57B5425165D9}" type="slidenum">
              <a:rPr lang="en-GB" smtClean="0"/>
              <a:t>8</a:t>
            </a:fld>
            <a:endParaRPr lang="en-GB"/>
          </a:p>
        </p:txBody>
      </p:sp>
    </p:spTree>
    <p:extLst>
      <p:ext uri="{BB962C8B-B14F-4D97-AF65-F5344CB8AC3E}">
        <p14:creationId xmlns:p14="http://schemas.microsoft.com/office/powerpoint/2010/main" val="185643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underway to deliver a single set of combined HWBS and Sefton2gether priorities, and indicators that will tell us we are making a difference. </a:t>
            </a:r>
          </a:p>
          <a:p>
            <a:endParaRPr lang="en-GB" dirty="0"/>
          </a:p>
        </p:txBody>
      </p:sp>
      <p:sp>
        <p:nvSpPr>
          <p:cNvPr id="4" name="Slide Number Placeholder 3"/>
          <p:cNvSpPr>
            <a:spLocks noGrp="1"/>
          </p:cNvSpPr>
          <p:nvPr>
            <p:ph type="sldNum" sz="quarter" idx="5"/>
          </p:nvPr>
        </p:nvSpPr>
        <p:spPr/>
        <p:txBody>
          <a:bodyPr/>
          <a:lstStyle/>
          <a:p>
            <a:fld id="{7D329B51-8FEA-417A-8631-F132E6EA21BB}" type="slidenum">
              <a:rPr lang="en-GB" smtClean="0"/>
              <a:t>9</a:t>
            </a:fld>
            <a:endParaRPr lang="en-GB"/>
          </a:p>
        </p:txBody>
      </p:sp>
    </p:spTree>
    <p:extLst>
      <p:ext uri="{BB962C8B-B14F-4D97-AF65-F5344CB8AC3E}">
        <p14:creationId xmlns:p14="http://schemas.microsoft.com/office/powerpoint/2010/main" val="2283390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A75DB4C9-8B9D-0B46-A0A7-DF0BD2F351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a:extLst>
              <a:ext uri="{FF2B5EF4-FFF2-40B4-BE49-F238E27FC236}">
                <a16:creationId xmlns:a16="http://schemas.microsoft.com/office/drawing/2014/main" id="{F0E85C98-63D7-DF40-9C8B-F0030A572085}"/>
              </a:ext>
            </a:extLst>
          </p:cNvPr>
          <p:cNvSpPr/>
          <p:nvPr userDrawn="1"/>
        </p:nvSpPr>
        <p:spPr>
          <a:xfrm>
            <a:off x="4326941" y="2385284"/>
            <a:ext cx="7548716" cy="1661531"/>
          </a:xfrm>
          <a:prstGeom prst="roundRect">
            <a:avLst>
              <a:gd name="adj" fmla="val 43513"/>
            </a:avLst>
          </a:prstGeom>
          <a:solidFill>
            <a:srgbClr val="5EBE3C"/>
          </a:solidFill>
        </p:spPr>
        <p:txBody>
          <a:bodyPr wrap="square" rtlCol="0" anchor="ctr">
            <a:spAutoFit/>
          </a:bodyPr>
          <a:lstStyle/>
          <a:p>
            <a:pPr algn="r"/>
            <a:endParaRPr lang="en-US" sz="1800" b="1" dirty="0">
              <a:solidFill>
                <a:schemeClr val="accent5"/>
              </a:solidFill>
            </a:endParaRPr>
          </a:p>
        </p:txBody>
      </p:sp>
      <p:pic>
        <p:nvPicPr>
          <p:cNvPr id="11" name="Picture 10">
            <a:extLst>
              <a:ext uri="{FF2B5EF4-FFF2-40B4-BE49-F238E27FC236}">
                <a16:creationId xmlns:a16="http://schemas.microsoft.com/office/drawing/2014/main" id="{BD263CE3-1473-C140-9832-42F78EFDC2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9678" y="188847"/>
            <a:ext cx="3455980" cy="310650"/>
          </a:xfrm>
          <a:prstGeom prst="rect">
            <a:avLst/>
          </a:prstGeom>
        </p:spPr>
      </p:pic>
      <p:sp>
        <p:nvSpPr>
          <p:cNvPr id="13" name="Title 12">
            <a:extLst>
              <a:ext uri="{FF2B5EF4-FFF2-40B4-BE49-F238E27FC236}">
                <a16:creationId xmlns:a16="http://schemas.microsoft.com/office/drawing/2014/main" id="{19707D30-6C95-9F40-9EA2-F8B5070FDFE2}"/>
              </a:ext>
            </a:extLst>
          </p:cNvPr>
          <p:cNvSpPr>
            <a:spLocks noGrp="1"/>
          </p:cNvSpPr>
          <p:nvPr>
            <p:ph type="title"/>
          </p:nvPr>
        </p:nvSpPr>
        <p:spPr>
          <a:xfrm>
            <a:off x="4643283" y="2602036"/>
            <a:ext cx="7232375" cy="1325563"/>
          </a:xfrm>
        </p:spPr>
        <p:txBody>
          <a:bodyPr>
            <a:normAutofit/>
          </a:bodyPr>
          <a:lstStyle>
            <a:lvl1pPr>
              <a:defRPr sz="4400" b="1">
                <a:solidFill>
                  <a:schemeClr val="bg1"/>
                </a:solidFill>
                <a:latin typeface="+mn-lt"/>
              </a:defRPr>
            </a:lvl1pPr>
          </a:lstStyle>
          <a:p>
            <a:r>
              <a:rPr lang="en-US"/>
              <a:t>Click to edit Master title style</a:t>
            </a:r>
            <a:endParaRPr lang="en-US" dirty="0"/>
          </a:p>
        </p:txBody>
      </p:sp>
      <p:sp>
        <p:nvSpPr>
          <p:cNvPr id="30" name="Content Placeholder 29">
            <a:extLst>
              <a:ext uri="{FF2B5EF4-FFF2-40B4-BE49-F238E27FC236}">
                <a16:creationId xmlns:a16="http://schemas.microsoft.com/office/drawing/2014/main" id="{18828636-0E9C-6A46-9847-8D99F3F48F94}"/>
              </a:ext>
            </a:extLst>
          </p:cNvPr>
          <p:cNvSpPr>
            <a:spLocks noGrp="1"/>
          </p:cNvSpPr>
          <p:nvPr>
            <p:ph sz="quarter" idx="10" hasCustomPrompt="1"/>
          </p:nvPr>
        </p:nvSpPr>
        <p:spPr>
          <a:xfrm>
            <a:off x="4643284" y="4344988"/>
            <a:ext cx="7232374" cy="425795"/>
          </a:xfrm>
        </p:spPr>
        <p:txBody>
          <a:bodyPr>
            <a:noAutofit/>
          </a:bodyPr>
          <a:lstStyle>
            <a:lvl1pPr marL="0" indent="0">
              <a:buNone/>
              <a:defRPr sz="3200" b="1">
                <a:solidFill>
                  <a:srgbClr val="0083BD"/>
                </a:solidFill>
              </a:defRPr>
            </a:lvl1pPr>
          </a:lstStyle>
          <a:p>
            <a:pPr lvl="0"/>
            <a:r>
              <a:rPr lang="en-GB" dirty="0"/>
              <a:t>Presenter’s name</a:t>
            </a:r>
          </a:p>
        </p:txBody>
      </p:sp>
      <p:sp>
        <p:nvSpPr>
          <p:cNvPr id="31" name="Content Placeholder 29">
            <a:extLst>
              <a:ext uri="{FF2B5EF4-FFF2-40B4-BE49-F238E27FC236}">
                <a16:creationId xmlns:a16="http://schemas.microsoft.com/office/drawing/2014/main" id="{B2CB79CC-3F5E-AB4F-8FC6-3B60A9731B6A}"/>
              </a:ext>
            </a:extLst>
          </p:cNvPr>
          <p:cNvSpPr>
            <a:spLocks noGrp="1"/>
          </p:cNvSpPr>
          <p:nvPr>
            <p:ph sz="quarter" idx="11" hasCustomPrompt="1"/>
          </p:nvPr>
        </p:nvSpPr>
        <p:spPr>
          <a:xfrm>
            <a:off x="4643284" y="4792249"/>
            <a:ext cx="7232374" cy="425795"/>
          </a:xfrm>
        </p:spPr>
        <p:txBody>
          <a:bodyPr>
            <a:normAutofit/>
          </a:bodyPr>
          <a:lstStyle>
            <a:lvl1pPr marL="0" indent="0">
              <a:buNone/>
              <a:defRPr sz="2400" b="0">
                <a:solidFill>
                  <a:srgbClr val="0083BD"/>
                </a:solidFill>
              </a:defRPr>
            </a:lvl1pPr>
          </a:lstStyle>
          <a:p>
            <a:pPr lvl="0"/>
            <a:r>
              <a:rPr lang="en-GB" dirty="0"/>
              <a:t>Presenter’s title</a:t>
            </a:r>
          </a:p>
        </p:txBody>
      </p:sp>
      <p:sp>
        <p:nvSpPr>
          <p:cNvPr id="32" name="Content Placeholder 29">
            <a:extLst>
              <a:ext uri="{FF2B5EF4-FFF2-40B4-BE49-F238E27FC236}">
                <a16:creationId xmlns:a16="http://schemas.microsoft.com/office/drawing/2014/main" id="{C3D6C5BE-11D1-2746-87D9-B3AC48A37E49}"/>
              </a:ext>
            </a:extLst>
          </p:cNvPr>
          <p:cNvSpPr>
            <a:spLocks noGrp="1"/>
          </p:cNvSpPr>
          <p:nvPr>
            <p:ph sz="quarter" idx="12" hasCustomPrompt="1"/>
          </p:nvPr>
        </p:nvSpPr>
        <p:spPr>
          <a:xfrm>
            <a:off x="4643284" y="5239510"/>
            <a:ext cx="7232374" cy="425795"/>
          </a:xfrm>
        </p:spPr>
        <p:txBody>
          <a:bodyPr>
            <a:noAutofit/>
          </a:bodyPr>
          <a:lstStyle>
            <a:lvl1pPr marL="0" indent="0">
              <a:buNone/>
              <a:defRPr sz="2400" b="0">
                <a:solidFill>
                  <a:srgbClr val="0083BD"/>
                </a:solidFill>
              </a:defRPr>
            </a:lvl1pPr>
          </a:lstStyle>
          <a:p>
            <a:pPr lvl="0"/>
            <a:r>
              <a:rPr lang="en-GB" dirty="0"/>
              <a:t>Presenter’s organisation</a:t>
            </a:r>
          </a:p>
        </p:txBody>
      </p:sp>
    </p:spTree>
    <p:extLst>
      <p:ext uri="{BB962C8B-B14F-4D97-AF65-F5344CB8AC3E}">
        <p14:creationId xmlns:p14="http://schemas.microsoft.com/office/powerpoint/2010/main" val="106763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5FED58-BBCF-3841-923A-E53036FB5A18}"/>
              </a:ext>
            </a:extLst>
          </p:cNvPr>
          <p:cNvSpPr/>
          <p:nvPr userDrawn="1"/>
        </p:nvSpPr>
        <p:spPr>
          <a:xfrm>
            <a:off x="2453350" y="365125"/>
            <a:ext cx="9144000" cy="1046232"/>
          </a:xfrm>
          <a:prstGeom prst="roundRect">
            <a:avLst>
              <a:gd name="adj" fmla="val 50000"/>
            </a:avLst>
          </a:prstGeom>
          <a:solidFill>
            <a:srgbClr val="8C0855"/>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157205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a:extLst>
              <a:ext uri="{FF2B5EF4-FFF2-40B4-BE49-F238E27FC236}">
                <a16:creationId xmlns:a16="http://schemas.microsoft.com/office/drawing/2014/main" id="{9BE79A86-B178-3C46-855C-66E83AA68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3929" y="4433974"/>
            <a:ext cx="3670300" cy="2235200"/>
          </a:xfrm>
          <a:prstGeom prst="rect">
            <a:avLst/>
          </a:prstGeom>
        </p:spPr>
      </p:pic>
      <p:sp>
        <p:nvSpPr>
          <p:cNvPr id="9" name="Rounded Rectangle 8">
            <a:extLst>
              <a:ext uri="{FF2B5EF4-FFF2-40B4-BE49-F238E27FC236}">
                <a16:creationId xmlns:a16="http://schemas.microsoft.com/office/drawing/2014/main" id="{B4DB6BC4-92D3-9245-9726-542C2AEAC400}"/>
              </a:ext>
            </a:extLst>
          </p:cNvPr>
          <p:cNvSpPr/>
          <p:nvPr userDrawn="1"/>
        </p:nvSpPr>
        <p:spPr>
          <a:xfrm>
            <a:off x="2453350" y="365125"/>
            <a:ext cx="9144000" cy="1046232"/>
          </a:xfrm>
          <a:prstGeom prst="roundRect">
            <a:avLst>
              <a:gd name="adj" fmla="val 50000"/>
            </a:avLst>
          </a:prstGeom>
          <a:solidFill>
            <a:srgbClr val="8C0855"/>
          </a:solidFill>
        </p:spPr>
        <p:txBody>
          <a:bodyPr wrap="square" rtlCol="0" anchor="ctr">
            <a:spAutoFit/>
          </a:bodyPr>
          <a:lstStyle/>
          <a:p>
            <a:pPr algn="r"/>
            <a:endParaRPr lang="en-US" sz="1800" b="1" dirty="0">
              <a:solidFill>
                <a:schemeClr val="accent5"/>
              </a:solidFill>
            </a:endParaRPr>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F026B5E5-B8B5-7844-BF38-4ADEFF5720F3}"/>
              </a:ext>
            </a:extLst>
          </p:cNvPr>
          <p:cNvSpPr>
            <a:spLocks noGrp="1"/>
          </p:cNvSpPr>
          <p:nvPr>
            <p:ph sz="quarter" idx="10" hasCustomPrompt="1"/>
          </p:nvPr>
        </p:nvSpPr>
        <p:spPr>
          <a:xfrm>
            <a:off x="8195446" y="4930275"/>
            <a:ext cx="3230286" cy="12425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cs typeface="Calibri" panose="020F0502020204030204" pitchFamily="34" charset="0"/>
              </a:rPr>
              <a:t>Use this shape to pull out stats or quotes </a:t>
            </a:r>
          </a:p>
          <a:p>
            <a:pPr lvl="0"/>
            <a:endParaRPr lang="en-GB" dirty="0"/>
          </a:p>
        </p:txBody>
      </p:sp>
    </p:spTree>
    <p:extLst>
      <p:ext uri="{BB962C8B-B14F-4D97-AF65-F5344CB8AC3E}">
        <p14:creationId xmlns:p14="http://schemas.microsoft.com/office/powerpoint/2010/main" val="45070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marL="0" indent="0">
              <a:buNone/>
              <a:defRPr sz="3200"/>
            </a:lvl1pPr>
            <a:lvl2pPr>
              <a:defRPr sz="2800"/>
            </a:lvl2pPr>
            <a:lvl3pPr>
              <a:defRPr sz="2400"/>
            </a:lvl3pPr>
            <a:lvl4pPr>
              <a:defRPr sz="2000"/>
            </a:lvl4pPr>
            <a:lvl5pPr>
              <a:defRPr sz="1600"/>
            </a:lvl5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C0763452-3F5D-5B4C-9695-7F1966AED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4851" y="-4878"/>
            <a:ext cx="4178300" cy="673100"/>
          </a:xfrm>
          <a:prstGeom prst="rect">
            <a:avLst/>
          </a:prstGeom>
        </p:spPr>
      </p:pic>
    </p:spTree>
    <p:extLst>
      <p:ext uri="{BB962C8B-B14F-4D97-AF65-F5344CB8AC3E}">
        <p14:creationId xmlns:p14="http://schemas.microsoft.com/office/powerpoint/2010/main" val="75891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3716531"/>
          </a:xfrm>
        </p:spPr>
        <p:txBody>
          <a:bodyPr/>
          <a:lstStyle>
            <a:lvl1pPr marL="0" indent="0">
              <a:buNone/>
              <a:defRPr sz="3200"/>
            </a:lvl1pPr>
            <a:lvl2pPr>
              <a:defRPr sz="2800"/>
            </a:lvl2pPr>
            <a:lvl3pPr>
              <a:defRPr sz="2400"/>
            </a:lvl3pPr>
            <a:lvl4pPr>
              <a:defRPr sz="2000"/>
            </a:lvl4pPr>
            <a:lvl5pPr>
              <a:defRPr sz="1600"/>
            </a:lvl5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C0763452-3F5D-5B4C-9695-7F1966AED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4851" y="-4878"/>
            <a:ext cx="4178300" cy="673100"/>
          </a:xfrm>
          <a:prstGeom prst="rect">
            <a:avLst/>
          </a:prstGeom>
        </p:spPr>
      </p:pic>
      <p:pic>
        <p:nvPicPr>
          <p:cNvPr id="4" name="Picture 3" descr="A picture containing chart&#10;&#10;Description automatically generated">
            <a:extLst>
              <a:ext uri="{FF2B5EF4-FFF2-40B4-BE49-F238E27FC236}">
                <a16:creationId xmlns:a16="http://schemas.microsoft.com/office/drawing/2014/main" id="{6819D480-6B5D-3E41-8071-33B18F7FB7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3415" r="1635"/>
          <a:stretch/>
        </p:blipFill>
        <p:spPr>
          <a:xfrm>
            <a:off x="0" y="5701668"/>
            <a:ext cx="12192000" cy="1156332"/>
          </a:xfrm>
          <a:prstGeom prst="rect">
            <a:avLst/>
          </a:prstGeom>
        </p:spPr>
      </p:pic>
    </p:spTree>
    <p:extLst>
      <p:ext uri="{BB962C8B-B14F-4D97-AF65-F5344CB8AC3E}">
        <p14:creationId xmlns:p14="http://schemas.microsoft.com/office/powerpoint/2010/main" val="2196193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C0763452-3F5D-5B4C-9695-7F1966AEDD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4851" y="-4878"/>
            <a:ext cx="4178300" cy="673100"/>
          </a:xfrm>
          <a:prstGeom prst="rect">
            <a:avLst/>
          </a:prstGeom>
        </p:spPr>
      </p:pic>
      <p:pic>
        <p:nvPicPr>
          <p:cNvPr id="4" name="Picture 3" descr="A picture containing chart&#10;&#10;Description automatically generated">
            <a:extLst>
              <a:ext uri="{FF2B5EF4-FFF2-40B4-BE49-F238E27FC236}">
                <a16:creationId xmlns:a16="http://schemas.microsoft.com/office/drawing/2014/main" id="{6819D480-6B5D-3E41-8071-33B18F7FB7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3415" r="1635"/>
          <a:stretch/>
        </p:blipFill>
        <p:spPr>
          <a:xfrm>
            <a:off x="0" y="5701668"/>
            <a:ext cx="12192000" cy="1156332"/>
          </a:xfrm>
          <a:prstGeom prst="rect">
            <a:avLst/>
          </a:prstGeom>
        </p:spPr>
      </p:pic>
      <p:sp>
        <p:nvSpPr>
          <p:cNvPr id="9" name="Content Placeholder 29">
            <a:extLst>
              <a:ext uri="{FF2B5EF4-FFF2-40B4-BE49-F238E27FC236}">
                <a16:creationId xmlns:a16="http://schemas.microsoft.com/office/drawing/2014/main" id="{A5D9E95C-F005-C041-932E-5A1A22AB665F}"/>
              </a:ext>
            </a:extLst>
          </p:cNvPr>
          <p:cNvSpPr>
            <a:spLocks noGrp="1"/>
          </p:cNvSpPr>
          <p:nvPr>
            <p:ph sz="quarter" idx="10" hasCustomPrompt="1"/>
          </p:nvPr>
        </p:nvSpPr>
        <p:spPr>
          <a:xfrm>
            <a:off x="4643284" y="3620159"/>
            <a:ext cx="7232374" cy="425795"/>
          </a:xfrm>
        </p:spPr>
        <p:txBody>
          <a:bodyPr>
            <a:noAutofit/>
          </a:bodyPr>
          <a:lstStyle>
            <a:lvl1pPr marL="0" indent="0">
              <a:buNone/>
              <a:defRPr sz="3200" b="1">
                <a:solidFill>
                  <a:srgbClr val="0083BD"/>
                </a:solidFill>
              </a:defRPr>
            </a:lvl1pPr>
          </a:lstStyle>
          <a:p>
            <a:pPr lvl="0"/>
            <a:r>
              <a:rPr lang="en-GB" dirty="0"/>
              <a:t>Presenter’s name</a:t>
            </a:r>
          </a:p>
        </p:txBody>
      </p:sp>
      <p:sp>
        <p:nvSpPr>
          <p:cNvPr id="10" name="Content Placeholder 29">
            <a:extLst>
              <a:ext uri="{FF2B5EF4-FFF2-40B4-BE49-F238E27FC236}">
                <a16:creationId xmlns:a16="http://schemas.microsoft.com/office/drawing/2014/main" id="{F11EE092-AD9B-8D4F-AA3A-5F7C7CFE2F3F}"/>
              </a:ext>
            </a:extLst>
          </p:cNvPr>
          <p:cNvSpPr>
            <a:spLocks noGrp="1"/>
          </p:cNvSpPr>
          <p:nvPr>
            <p:ph sz="quarter" idx="11" hasCustomPrompt="1"/>
          </p:nvPr>
        </p:nvSpPr>
        <p:spPr>
          <a:xfrm>
            <a:off x="4643284" y="4067420"/>
            <a:ext cx="7232374" cy="425795"/>
          </a:xfrm>
        </p:spPr>
        <p:txBody>
          <a:bodyPr>
            <a:normAutofit/>
          </a:bodyPr>
          <a:lstStyle>
            <a:lvl1pPr marL="0" indent="0">
              <a:buNone/>
              <a:defRPr sz="2400" b="0">
                <a:solidFill>
                  <a:srgbClr val="0083BD"/>
                </a:solidFill>
              </a:defRPr>
            </a:lvl1pPr>
          </a:lstStyle>
          <a:p>
            <a:pPr lvl="0"/>
            <a:r>
              <a:rPr lang="en-GB" dirty="0"/>
              <a:t>Presenter’s email</a:t>
            </a:r>
          </a:p>
        </p:txBody>
      </p:sp>
      <p:sp>
        <p:nvSpPr>
          <p:cNvPr id="11" name="Content Placeholder 29">
            <a:extLst>
              <a:ext uri="{FF2B5EF4-FFF2-40B4-BE49-F238E27FC236}">
                <a16:creationId xmlns:a16="http://schemas.microsoft.com/office/drawing/2014/main" id="{90EE6468-0AA3-E047-A738-1FD6C9F4D3BC}"/>
              </a:ext>
            </a:extLst>
          </p:cNvPr>
          <p:cNvSpPr>
            <a:spLocks noGrp="1"/>
          </p:cNvSpPr>
          <p:nvPr>
            <p:ph sz="quarter" idx="12" hasCustomPrompt="1"/>
          </p:nvPr>
        </p:nvSpPr>
        <p:spPr>
          <a:xfrm>
            <a:off x="4643284" y="4514681"/>
            <a:ext cx="7232374" cy="425795"/>
          </a:xfrm>
        </p:spPr>
        <p:txBody>
          <a:bodyPr>
            <a:noAutofit/>
          </a:bodyPr>
          <a:lstStyle>
            <a:lvl1pPr marL="0" indent="0">
              <a:buNone/>
              <a:defRPr sz="2400" b="0">
                <a:solidFill>
                  <a:srgbClr val="0083BD"/>
                </a:solidFill>
              </a:defRPr>
            </a:lvl1pPr>
          </a:lstStyle>
          <a:p>
            <a:pPr lvl="0"/>
            <a:r>
              <a:rPr lang="en-GB" dirty="0"/>
              <a:t>Presenter’s </a:t>
            </a:r>
            <a:r>
              <a:rPr lang="en-GB" dirty="0" err="1"/>
              <a:t>tel</a:t>
            </a:r>
            <a:endParaRPr lang="en-GB" dirty="0"/>
          </a:p>
        </p:txBody>
      </p:sp>
      <p:sp>
        <p:nvSpPr>
          <p:cNvPr id="12" name="Rounded Rectangle 11">
            <a:extLst>
              <a:ext uri="{FF2B5EF4-FFF2-40B4-BE49-F238E27FC236}">
                <a16:creationId xmlns:a16="http://schemas.microsoft.com/office/drawing/2014/main" id="{7FD982FC-8DDD-C04F-924E-987FE3D2F563}"/>
              </a:ext>
            </a:extLst>
          </p:cNvPr>
          <p:cNvSpPr/>
          <p:nvPr userDrawn="1"/>
        </p:nvSpPr>
        <p:spPr>
          <a:xfrm>
            <a:off x="4326941" y="1801662"/>
            <a:ext cx="7548716" cy="1661531"/>
          </a:xfrm>
          <a:prstGeom prst="roundRect">
            <a:avLst>
              <a:gd name="adj" fmla="val 43513"/>
            </a:avLst>
          </a:prstGeom>
          <a:solidFill>
            <a:srgbClr val="5EBE3C"/>
          </a:solidFill>
        </p:spPr>
        <p:txBody>
          <a:bodyPr wrap="square" rtlCol="0" anchor="ctr">
            <a:spAutoFit/>
          </a:bodyPr>
          <a:lstStyle/>
          <a:p>
            <a:pPr algn="r"/>
            <a:endParaRPr lang="en-US" sz="1800" b="1" dirty="0">
              <a:solidFill>
                <a:schemeClr val="accent5"/>
              </a:solidFill>
            </a:endParaRPr>
          </a:p>
        </p:txBody>
      </p:sp>
      <p:sp>
        <p:nvSpPr>
          <p:cNvPr id="13" name="Title 12">
            <a:extLst>
              <a:ext uri="{FF2B5EF4-FFF2-40B4-BE49-F238E27FC236}">
                <a16:creationId xmlns:a16="http://schemas.microsoft.com/office/drawing/2014/main" id="{57D2B4A9-2341-AE45-B465-F07B7D9583E1}"/>
              </a:ext>
            </a:extLst>
          </p:cNvPr>
          <p:cNvSpPr>
            <a:spLocks noGrp="1"/>
          </p:cNvSpPr>
          <p:nvPr>
            <p:ph type="title"/>
          </p:nvPr>
        </p:nvSpPr>
        <p:spPr>
          <a:xfrm>
            <a:off x="4643283" y="2018414"/>
            <a:ext cx="7232375" cy="1325563"/>
          </a:xfrm>
        </p:spPr>
        <p:txBody>
          <a:bodyPr>
            <a:normAutofit/>
          </a:bodyPr>
          <a:lstStyle>
            <a:lvl1pPr>
              <a:defRPr sz="44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34828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FDC6-5A39-44F3-A8A0-00DF31448B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F8FA82-F5AA-4F6F-8B84-81AADD88C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71E932-4880-46F5-B2C7-09EFEA40E2BC}"/>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5" name="Footer Placeholder 4">
            <a:extLst>
              <a:ext uri="{FF2B5EF4-FFF2-40B4-BE49-F238E27FC236}">
                <a16:creationId xmlns:a16="http://schemas.microsoft.com/office/drawing/2014/main" id="{43F13CC6-23FF-47FE-B504-8A3A4116E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A41981-2F4F-467E-BA56-E1F3B876DA20}"/>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384585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AFEB0C-F75A-42DD-9551-C58AF82BB1A3}"/>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5" name="Footer Placeholder 4">
            <a:extLst>
              <a:ext uri="{FF2B5EF4-FFF2-40B4-BE49-F238E27FC236}">
                <a16:creationId xmlns:a16="http://schemas.microsoft.com/office/drawing/2014/main" id="{6ECD0FF0-CFCF-48F7-BC75-7791123A14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71CF3D-E498-46E1-B6F2-910B43E50541}"/>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381187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63E4-C676-46D3-BF95-D3893DB00C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E7F1AD-6321-4AF8-AE02-A3FF7270A7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18E7D5-7D35-4A09-AAEF-6D6CE34ED808}"/>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5" name="Footer Placeholder 4">
            <a:extLst>
              <a:ext uri="{FF2B5EF4-FFF2-40B4-BE49-F238E27FC236}">
                <a16:creationId xmlns:a16="http://schemas.microsoft.com/office/drawing/2014/main" id="{028C11BB-2306-4964-B302-1063A49B40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7C13BF-0FD7-478B-AB60-B82D1F32A11D}"/>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3141018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14D2-806E-42CD-8DEB-C17AEB1C5B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7620-F836-43F7-AF6E-AE294C39C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CD2750-5245-4A7B-903D-7477EEE41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CED54C-D68B-4760-9F03-2936D26E8A34}"/>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6" name="Footer Placeholder 5">
            <a:extLst>
              <a:ext uri="{FF2B5EF4-FFF2-40B4-BE49-F238E27FC236}">
                <a16:creationId xmlns:a16="http://schemas.microsoft.com/office/drawing/2014/main" id="{0ACB7C91-0B4E-4981-A00A-31E125328A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8A245C-095E-454F-B62D-DA430247F1D2}"/>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3696165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5E77-073F-4D77-8C99-3BB86B5A9E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2DB644-85CC-45F4-AB6C-EFDD164208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110942-A7FA-4042-9932-7F98D2D5CF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A80BDC-4628-4662-9AF8-ABC91EB37C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EFD140-43BC-41F1-B06D-809C01BAE4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F44041-FC79-4769-BC8A-90CB9C385457}"/>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8" name="Footer Placeholder 7">
            <a:extLst>
              <a:ext uri="{FF2B5EF4-FFF2-40B4-BE49-F238E27FC236}">
                <a16:creationId xmlns:a16="http://schemas.microsoft.com/office/drawing/2014/main" id="{A5929933-B286-468F-966D-2D0C1C50B9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67821F-2C37-4C6F-9407-C220813DF32E}"/>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136833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04D173-53C5-4A4F-BE05-1FFCFADA5FC0}"/>
              </a:ext>
            </a:extLst>
          </p:cNvPr>
          <p:cNvSpPr/>
          <p:nvPr userDrawn="1"/>
        </p:nvSpPr>
        <p:spPr>
          <a:xfrm>
            <a:off x="2453350" y="365125"/>
            <a:ext cx="9144000" cy="1046232"/>
          </a:xfrm>
          <a:prstGeom prst="roundRect">
            <a:avLst>
              <a:gd name="adj" fmla="val 50000"/>
            </a:avLst>
          </a:prstGeom>
          <a:solidFill>
            <a:srgbClr val="5EBE3C"/>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1928623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3647-3BA3-4E0E-AEE4-47D33FA42C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A254A0-CA2E-47C2-9FA8-963DB6641231}"/>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4" name="Footer Placeholder 3">
            <a:extLst>
              <a:ext uri="{FF2B5EF4-FFF2-40B4-BE49-F238E27FC236}">
                <a16:creationId xmlns:a16="http://schemas.microsoft.com/office/drawing/2014/main" id="{9A41FCF8-8D3E-470C-9C31-F870E0E632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5AA5EE-618D-4A34-A381-F44838F3859A}"/>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1730809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D22A6-2FAD-4ADF-A3AC-2850B7D4B813}"/>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3" name="Footer Placeholder 2">
            <a:extLst>
              <a:ext uri="{FF2B5EF4-FFF2-40B4-BE49-F238E27FC236}">
                <a16:creationId xmlns:a16="http://schemas.microsoft.com/office/drawing/2014/main" id="{E4E69F8D-9BB3-46B1-9EDC-19984B666B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BE800C-7BAA-4F5F-BD17-1261F98EE81D}"/>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1787483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FDA9-86C4-4D22-8A21-45B48B587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C80154-5DE5-431E-A4B9-E66DB7753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B3F06D-B396-4ED6-9C23-8DE6A082E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9CAEC-E43D-4389-A1C5-4EF78128357D}"/>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6" name="Footer Placeholder 5">
            <a:extLst>
              <a:ext uri="{FF2B5EF4-FFF2-40B4-BE49-F238E27FC236}">
                <a16:creationId xmlns:a16="http://schemas.microsoft.com/office/drawing/2014/main" id="{72EBEA53-F324-4615-8CCD-533C0A8FE8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7C09A4-40FC-4E86-A2E3-C0727C90E3B5}"/>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562218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6C7C-5AC4-4195-B2A4-D8E232647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923566-3143-4159-BDF5-0600A6981D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39221C-3616-42DE-89A2-EDE7D0D93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E5FE7-FADB-4A27-986A-687FC4508BC4}"/>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6" name="Footer Placeholder 5">
            <a:extLst>
              <a:ext uri="{FF2B5EF4-FFF2-40B4-BE49-F238E27FC236}">
                <a16:creationId xmlns:a16="http://schemas.microsoft.com/office/drawing/2014/main" id="{CF41CFA6-C20A-49D2-973C-A47A792AA0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1EAE3B-50AD-47DC-B33F-F837CB23AC4A}"/>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2294170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C1B3-D097-4A07-8A42-C2901CC027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81A1BB-7A60-47B8-8185-48B450E9D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D71436-3404-4CD9-8CDD-455D98A4BFB8}"/>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5" name="Footer Placeholder 4">
            <a:extLst>
              <a:ext uri="{FF2B5EF4-FFF2-40B4-BE49-F238E27FC236}">
                <a16:creationId xmlns:a16="http://schemas.microsoft.com/office/drawing/2014/main" id="{A2690F60-605A-4A67-BB03-C012DBFCA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4371F-2668-49E4-A15F-9CCD8AA45AAD}"/>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1771834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D4014-23C1-484F-B0DF-F7BFE1E036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94C416-D11F-4BC9-833B-C71D9C6F7B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49AED-4194-422E-B32A-F77DC8D175FF}"/>
              </a:ext>
            </a:extLst>
          </p:cNvPr>
          <p:cNvSpPr>
            <a:spLocks noGrp="1"/>
          </p:cNvSpPr>
          <p:nvPr>
            <p:ph type="dt" sz="half" idx="10"/>
          </p:nvPr>
        </p:nvSpPr>
        <p:spPr/>
        <p:txBody>
          <a:bodyPr/>
          <a:lstStyle/>
          <a:p>
            <a:fld id="{F800CA7F-8C66-47A9-ADDC-2A95F04ACD99}" type="datetimeFigureOut">
              <a:rPr lang="en-GB" smtClean="0"/>
              <a:t>08/09/2021</a:t>
            </a:fld>
            <a:endParaRPr lang="en-GB"/>
          </a:p>
        </p:txBody>
      </p:sp>
      <p:sp>
        <p:nvSpPr>
          <p:cNvPr id="5" name="Footer Placeholder 4">
            <a:extLst>
              <a:ext uri="{FF2B5EF4-FFF2-40B4-BE49-F238E27FC236}">
                <a16:creationId xmlns:a16="http://schemas.microsoft.com/office/drawing/2014/main" id="{24C35F41-27BC-40C9-B3BF-C1A7F56D89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BD658-FB66-4758-8FB1-01E68EB8DBCF}"/>
              </a:ext>
            </a:extLst>
          </p:cNvPr>
          <p:cNvSpPr>
            <a:spLocks noGrp="1"/>
          </p:cNvSpPr>
          <p:nvPr>
            <p:ph type="sldNum" sz="quarter" idx="12"/>
          </p:nvPr>
        </p:nvSpPr>
        <p:spPr/>
        <p:txBody>
          <a:bodyPr/>
          <a:lstStyle/>
          <a:p>
            <a:fld id="{2E5CBEF5-B64B-47BF-B4DE-73365C2C1D96}" type="slidenum">
              <a:rPr lang="en-GB" smtClean="0"/>
              <a:t>‹#›</a:t>
            </a:fld>
            <a:endParaRPr lang="en-GB"/>
          </a:p>
        </p:txBody>
      </p:sp>
    </p:spTree>
    <p:extLst>
      <p:ext uri="{BB962C8B-B14F-4D97-AF65-F5344CB8AC3E}">
        <p14:creationId xmlns:p14="http://schemas.microsoft.com/office/powerpoint/2010/main" val="233500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B4DB6BC4-92D3-9245-9726-542C2AEAC400}"/>
              </a:ext>
            </a:extLst>
          </p:cNvPr>
          <p:cNvSpPr/>
          <p:nvPr userDrawn="1"/>
        </p:nvSpPr>
        <p:spPr>
          <a:xfrm>
            <a:off x="2453350" y="365125"/>
            <a:ext cx="9144000" cy="1046232"/>
          </a:xfrm>
          <a:prstGeom prst="roundRect">
            <a:avLst>
              <a:gd name="adj" fmla="val 50000"/>
            </a:avLst>
          </a:prstGeom>
          <a:solidFill>
            <a:srgbClr val="5EBE3C"/>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4A171474-CF71-514E-9A56-1C8BB4677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0051" y="4473539"/>
            <a:ext cx="4127500" cy="2247900"/>
          </a:xfrm>
          <a:prstGeom prst="rect">
            <a:avLst/>
          </a:prstGeom>
        </p:spPr>
      </p:pic>
      <p:sp>
        <p:nvSpPr>
          <p:cNvPr id="8" name="Content Placeholder 7">
            <a:extLst>
              <a:ext uri="{FF2B5EF4-FFF2-40B4-BE49-F238E27FC236}">
                <a16:creationId xmlns:a16="http://schemas.microsoft.com/office/drawing/2014/main" id="{F026B5E5-B8B5-7844-BF38-4ADEFF5720F3}"/>
              </a:ext>
            </a:extLst>
          </p:cNvPr>
          <p:cNvSpPr>
            <a:spLocks noGrp="1"/>
          </p:cNvSpPr>
          <p:nvPr>
            <p:ph sz="quarter" idx="10" hasCustomPrompt="1"/>
          </p:nvPr>
        </p:nvSpPr>
        <p:spPr>
          <a:xfrm>
            <a:off x="8195446" y="4930275"/>
            <a:ext cx="3230286" cy="12425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cs typeface="Calibri" panose="020F0502020204030204" pitchFamily="34" charset="0"/>
              </a:rPr>
              <a:t>Use this shape to pull out stats or quotes </a:t>
            </a:r>
          </a:p>
          <a:p>
            <a:pPr lvl="0"/>
            <a:endParaRPr lang="en-GB" dirty="0"/>
          </a:p>
        </p:txBody>
      </p:sp>
    </p:spTree>
    <p:extLst>
      <p:ext uri="{BB962C8B-B14F-4D97-AF65-F5344CB8AC3E}">
        <p14:creationId xmlns:p14="http://schemas.microsoft.com/office/powerpoint/2010/main" val="44931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5FED58-BBCF-3841-923A-E53036FB5A18}"/>
              </a:ext>
            </a:extLst>
          </p:cNvPr>
          <p:cNvSpPr/>
          <p:nvPr userDrawn="1"/>
        </p:nvSpPr>
        <p:spPr>
          <a:xfrm>
            <a:off x="2453350" y="365125"/>
            <a:ext cx="9144000" cy="1046232"/>
          </a:xfrm>
          <a:prstGeom prst="roundRect">
            <a:avLst>
              <a:gd name="adj" fmla="val 50000"/>
            </a:avLst>
          </a:prstGeom>
          <a:solidFill>
            <a:srgbClr val="30A4DC"/>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232655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70DED6-0361-7F43-9D42-DB5AB71A0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1150" y="4326024"/>
            <a:ext cx="3886200" cy="2451100"/>
          </a:xfrm>
          <a:prstGeom prst="rect">
            <a:avLst/>
          </a:prstGeom>
        </p:spPr>
      </p:pic>
      <p:sp>
        <p:nvSpPr>
          <p:cNvPr id="9" name="Rounded Rectangle 8">
            <a:extLst>
              <a:ext uri="{FF2B5EF4-FFF2-40B4-BE49-F238E27FC236}">
                <a16:creationId xmlns:a16="http://schemas.microsoft.com/office/drawing/2014/main" id="{B4DB6BC4-92D3-9245-9726-542C2AEAC400}"/>
              </a:ext>
            </a:extLst>
          </p:cNvPr>
          <p:cNvSpPr/>
          <p:nvPr userDrawn="1"/>
        </p:nvSpPr>
        <p:spPr>
          <a:xfrm>
            <a:off x="2453350" y="365125"/>
            <a:ext cx="9144000" cy="1046232"/>
          </a:xfrm>
          <a:prstGeom prst="roundRect">
            <a:avLst>
              <a:gd name="adj" fmla="val 50000"/>
            </a:avLst>
          </a:prstGeom>
          <a:solidFill>
            <a:srgbClr val="30A4DC"/>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F026B5E5-B8B5-7844-BF38-4ADEFF5720F3}"/>
              </a:ext>
            </a:extLst>
          </p:cNvPr>
          <p:cNvSpPr>
            <a:spLocks noGrp="1"/>
          </p:cNvSpPr>
          <p:nvPr>
            <p:ph sz="quarter" idx="10" hasCustomPrompt="1"/>
          </p:nvPr>
        </p:nvSpPr>
        <p:spPr>
          <a:xfrm>
            <a:off x="8195446" y="4930275"/>
            <a:ext cx="3230286" cy="12425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cs typeface="Calibri" panose="020F0502020204030204" pitchFamily="34" charset="0"/>
              </a:rPr>
              <a:t>Use this shape to pull out stats or quotes </a:t>
            </a:r>
          </a:p>
          <a:p>
            <a:pPr lvl="0"/>
            <a:endParaRPr lang="en-GB" dirty="0"/>
          </a:p>
        </p:txBody>
      </p:sp>
    </p:spTree>
    <p:extLst>
      <p:ext uri="{BB962C8B-B14F-4D97-AF65-F5344CB8AC3E}">
        <p14:creationId xmlns:p14="http://schemas.microsoft.com/office/powerpoint/2010/main" val="85790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5FED58-BBCF-3841-923A-E53036FB5A18}"/>
              </a:ext>
            </a:extLst>
          </p:cNvPr>
          <p:cNvSpPr/>
          <p:nvPr userDrawn="1"/>
        </p:nvSpPr>
        <p:spPr>
          <a:xfrm>
            <a:off x="2453350" y="365125"/>
            <a:ext cx="9144000" cy="1046232"/>
          </a:xfrm>
          <a:prstGeom prst="roundRect">
            <a:avLst>
              <a:gd name="adj" fmla="val 50000"/>
            </a:avLst>
          </a:prstGeom>
          <a:solidFill>
            <a:srgbClr val="203D8B"/>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293717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DFE9C6-EB21-4B47-9320-C3375FF4BB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5400" y="4560974"/>
            <a:ext cx="3708400" cy="1981200"/>
          </a:xfrm>
          <a:prstGeom prst="rect">
            <a:avLst/>
          </a:prstGeom>
        </p:spPr>
      </p:pic>
      <p:sp>
        <p:nvSpPr>
          <p:cNvPr id="9" name="Rounded Rectangle 8">
            <a:extLst>
              <a:ext uri="{FF2B5EF4-FFF2-40B4-BE49-F238E27FC236}">
                <a16:creationId xmlns:a16="http://schemas.microsoft.com/office/drawing/2014/main" id="{B4DB6BC4-92D3-9245-9726-542C2AEAC400}"/>
              </a:ext>
            </a:extLst>
          </p:cNvPr>
          <p:cNvSpPr/>
          <p:nvPr userDrawn="1"/>
        </p:nvSpPr>
        <p:spPr>
          <a:xfrm>
            <a:off x="2453350" y="365125"/>
            <a:ext cx="9144000" cy="1046232"/>
          </a:xfrm>
          <a:prstGeom prst="roundRect">
            <a:avLst>
              <a:gd name="adj" fmla="val 50000"/>
            </a:avLst>
          </a:prstGeom>
          <a:solidFill>
            <a:srgbClr val="203D8B"/>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F026B5E5-B8B5-7844-BF38-4ADEFF5720F3}"/>
              </a:ext>
            </a:extLst>
          </p:cNvPr>
          <p:cNvSpPr>
            <a:spLocks noGrp="1"/>
          </p:cNvSpPr>
          <p:nvPr>
            <p:ph sz="quarter" idx="10" hasCustomPrompt="1"/>
          </p:nvPr>
        </p:nvSpPr>
        <p:spPr>
          <a:xfrm>
            <a:off x="8195446" y="4930275"/>
            <a:ext cx="3230286" cy="12425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cs typeface="Calibri" panose="020F0502020204030204" pitchFamily="34" charset="0"/>
              </a:rPr>
              <a:t>Use this shape to pull out stats or quotes </a:t>
            </a:r>
          </a:p>
          <a:p>
            <a:pPr lvl="0"/>
            <a:endParaRPr lang="en-GB" dirty="0"/>
          </a:p>
        </p:txBody>
      </p:sp>
    </p:spTree>
    <p:extLst>
      <p:ext uri="{BB962C8B-B14F-4D97-AF65-F5344CB8AC3E}">
        <p14:creationId xmlns:p14="http://schemas.microsoft.com/office/powerpoint/2010/main" val="242610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5FED58-BBCF-3841-923A-E53036FB5A18}"/>
              </a:ext>
            </a:extLst>
          </p:cNvPr>
          <p:cNvSpPr/>
          <p:nvPr userDrawn="1"/>
        </p:nvSpPr>
        <p:spPr>
          <a:xfrm>
            <a:off x="2453350" y="365125"/>
            <a:ext cx="9144000" cy="1046232"/>
          </a:xfrm>
          <a:prstGeom prst="roundRect">
            <a:avLst>
              <a:gd name="adj" fmla="val 50000"/>
            </a:avLst>
          </a:prstGeom>
          <a:solidFill>
            <a:srgbClr val="874C93"/>
          </a:solidFill>
        </p:spPr>
        <p:txBody>
          <a:bodyPr wrap="square" rtlCol="0" anchor="ctr">
            <a:spAutoFit/>
          </a:bodyPr>
          <a:lstStyle/>
          <a:p>
            <a:pPr algn="r"/>
            <a:endParaRPr lang="en-US" sz="1800" b="1" dirty="0">
              <a:solidFill>
                <a:schemeClr val="accent5"/>
              </a:solidFill>
            </a:endParaRPr>
          </a:p>
        </p:txBody>
      </p:sp>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14540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D12C0-4F43-4360-9E59-073CEC617BEF}"/>
              </a:ext>
            </a:extLst>
          </p:cNvPr>
          <p:cNvSpPr>
            <a:spLocks noGrp="1"/>
          </p:cNvSpPr>
          <p:nvPr>
            <p:ph idx="1"/>
          </p:nvPr>
        </p:nvSpPr>
        <p:spPr>
          <a:xfrm>
            <a:off x="838200" y="1825625"/>
            <a:ext cx="10515600" cy="4667250"/>
          </a:xfrm>
        </p:spPr>
        <p:txBody>
          <a:bodyPr/>
          <a:lstStyle>
            <a:lvl1pPr>
              <a:defRPr sz="3200"/>
            </a:lvl1pPr>
            <a:lvl2pPr>
              <a:defRPr sz="2800"/>
            </a:lvl2pPr>
            <a:lvl3pPr>
              <a:defRPr sz="2400"/>
            </a:lvl3pPr>
            <a:lvl4pP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7E6D29C3-CDDA-C04E-A0C3-9D7647523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5857" y="4385678"/>
            <a:ext cx="3568700" cy="2387600"/>
          </a:xfrm>
          <a:prstGeom prst="rect">
            <a:avLst/>
          </a:prstGeom>
        </p:spPr>
      </p:pic>
      <p:sp>
        <p:nvSpPr>
          <p:cNvPr id="9" name="Rounded Rectangle 8">
            <a:extLst>
              <a:ext uri="{FF2B5EF4-FFF2-40B4-BE49-F238E27FC236}">
                <a16:creationId xmlns:a16="http://schemas.microsoft.com/office/drawing/2014/main" id="{B4DB6BC4-92D3-9245-9726-542C2AEAC400}"/>
              </a:ext>
            </a:extLst>
          </p:cNvPr>
          <p:cNvSpPr/>
          <p:nvPr userDrawn="1"/>
        </p:nvSpPr>
        <p:spPr>
          <a:xfrm>
            <a:off x="2453350" y="365125"/>
            <a:ext cx="9144000" cy="1046232"/>
          </a:xfrm>
          <a:prstGeom prst="roundRect">
            <a:avLst>
              <a:gd name="adj" fmla="val 50000"/>
            </a:avLst>
          </a:prstGeom>
          <a:solidFill>
            <a:srgbClr val="874C93"/>
          </a:solidFill>
        </p:spPr>
        <p:txBody>
          <a:bodyPr wrap="square" rtlCol="0" anchor="ctr">
            <a:spAutoFit/>
          </a:bodyPr>
          <a:lstStyle/>
          <a:p>
            <a:pPr algn="r"/>
            <a:endParaRPr lang="en-US" sz="1800" b="1" dirty="0">
              <a:solidFill>
                <a:schemeClr val="accent5"/>
              </a:solidFill>
            </a:endParaRPr>
          </a:p>
        </p:txBody>
      </p:sp>
      <p:sp>
        <p:nvSpPr>
          <p:cNvPr id="2" name="Title 1">
            <a:extLst>
              <a:ext uri="{FF2B5EF4-FFF2-40B4-BE49-F238E27FC236}">
                <a16:creationId xmlns:a16="http://schemas.microsoft.com/office/drawing/2014/main" id="{FF1D9312-DDB0-4EFA-83A1-46B2DCAEEA88}"/>
              </a:ext>
            </a:extLst>
          </p:cNvPr>
          <p:cNvSpPr>
            <a:spLocks noGrp="1"/>
          </p:cNvSpPr>
          <p:nvPr>
            <p:ph type="title"/>
          </p:nvPr>
        </p:nvSpPr>
        <p:spPr>
          <a:xfrm>
            <a:off x="2696901" y="219659"/>
            <a:ext cx="8656899" cy="1325563"/>
          </a:xfrm>
        </p:spPr>
        <p:txBody>
          <a:bodyPr>
            <a:normAutofit/>
          </a:bodyPr>
          <a:lstStyle>
            <a:lvl1pPr algn="r">
              <a:defRPr sz="4000" b="1">
                <a:solidFill>
                  <a:schemeClr val="bg1"/>
                </a:solidFill>
                <a:latin typeface="+mn-lt"/>
              </a:defRPr>
            </a:lvl1pPr>
          </a:lstStyle>
          <a:p>
            <a:r>
              <a:rPr lang="en-US"/>
              <a:t>Click to edit Master title style</a:t>
            </a:r>
            <a:endParaRPr lang="en-GB" dirty="0"/>
          </a:p>
        </p:txBody>
      </p:sp>
      <p:sp>
        <p:nvSpPr>
          <p:cNvPr id="8" name="Content Placeholder 7">
            <a:extLst>
              <a:ext uri="{FF2B5EF4-FFF2-40B4-BE49-F238E27FC236}">
                <a16:creationId xmlns:a16="http://schemas.microsoft.com/office/drawing/2014/main" id="{F026B5E5-B8B5-7844-BF38-4ADEFF5720F3}"/>
              </a:ext>
            </a:extLst>
          </p:cNvPr>
          <p:cNvSpPr>
            <a:spLocks noGrp="1"/>
          </p:cNvSpPr>
          <p:nvPr>
            <p:ph sz="quarter" idx="10" hasCustomPrompt="1"/>
          </p:nvPr>
        </p:nvSpPr>
        <p:spPr>
          <a:xfrm>
            <a:off x="8195446" y="4930275"/>
            <a:ext cx="3230286" cy="124259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cs typeface="Calibri" panose="020F0502020204030204" pitchFamily="34" charset="0"/>
              </a:rPr>
              <a:t>Use this shape to pull out stats or quotes </a:t>
            </a:r>
          </a:p>
          <a:p>
            <a:pPr lvl="0"/>
            <a:endParaRPr lang="en-GB" dirty="0"/>
          </a:p>
        </p:txBody>
      </p:sp>
    </p:spTree>
    <p:extLst>
      <p:ext uri="{BB962C8B-B14F-4D97-AF65-F5344CB8AC3E}">
        <p14:creationId xmlns:p14="http://schemas.microsoft.com/office/powerpoint/2010/main" val="33041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B8E2B5-0B9C-9844-B78B-3E240F422AA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5A88721-C3CA-4190-B75D-ED424F47C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26A256-0579-449A-94A8-DC81872FC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973114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0"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88721-C3CA-4190-B75D-ED424F47C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26A256-0579-449A-94A8-DC81872FC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BDB90D-E605-44C5-9A63-F81C614008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0CA7F-8C66-47A9-ADDC-2A95F04ACD99}" type="datetimeFigureOut">
              <a:rPr lang="en-GB" smtClean="0"/>
              <a:t>08/09/2021</a:t>
            </a:fld>
            <a:endParaRPr lang="en-GB"/>
          </a:p>
        </p:txBody>
      </p:sp>
      <p:sp>
        <p:nvSpPr>
          <p:cNvPr id="5" name="Footer Placeholder 4">
            <a:extLst>
              <a:ext uri="{FF2B5EF4-FFF2-40B4-BE49-F238E27FC236}">
                <a16:creationId xmlns:a16="http://schemas.microsoft.com/office/drawing/2014/main" id="{9E800E46-AA02-409B-8E98-2B40E0E47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C18158-D140-431E-ABC8-3C2C4FD1A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CBEF5-B64B-47BF-B4DE-73365C2C1D96}" type="slidenum">
              <a:rPr lang="en-GB" smtClean="0"/>
              <a:t>‹#›</a:t>
            </a:fld>
            <a:endParaRPr lang="en-GB"/>
          </a:p>
        </p:txBody>
      </p:sp>
    </p:spTree>
    <p:extLst>
      <p:ext uri="{BB962C8B-B14F-4D97-AF65-F5344CB8AC3E}">
        <p14:creationId xmlns:p14="http://schemas.microsoft.com/office/powerpoint/2010/main" val="27361761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77E48C-C65A-A143-8998-325E4882710A}"/>
              </a:ext>
            </a:extLst>
          </p:cNvPr>
          <p:cNvSpPr>
            <a:spLocks noGrp="1"/>
          </p:cNvSpPr>
          <p:nvPr>
            <p:ph sz="quarter" idx="10"/>
          </p:nvPr>
        </p:nvSpPr>
        <p:spPr/>
        <p:txBody>
          <a:bodyPr/>
          <a:lstStyle/>
          <a:p>
            <a:pPr algn="r"/>
            <a:r>
              <a:rPr lang="en-GB" sz="3200" b="1" dirty="0">
                <a:solidFill>
                  <a:schemeClr val="accent5"/>
                </a:solidFill>
              </a:rPr>
              <a:t>Eleanor Moulton</a:t>
            </a:r>
          </a:p>
          <a:p>
            <a:endParaRPr lang="en-US" dirty="0"/>
          </a:p>
        </p:txBody>
      </p:sp>
      <p:sp>
        <p:nvSpPr>
          <p:cNvPr id="3" name="Content Placeholder 2">
            <a:extLst>
              <a:ext uri="{FF2B5EF4-FFF2-40B4-BE49-F238E27FC236}">
                <a16:creationId xmlns:a16="http://schemas.microsoft.com/office/drawing/2014/main" id="{FC6246FD-6B87-0C40-91CB-C8A01596045A}"/>
              </a:ext>
            </a:extLst>
          </p:cNvPr>
          <p:cNvSpPr>
            <a:spLocks noGrp="1"/>
          </p:cNvSpPr>
          <p:nvPr>
            <p:ph sz="quarter" idx="11"/>
          </p:nvPr>
        </p:nvSpPr>
        <p:spPr/>
        <p:txBody>
          <a:bodyPr/>
          <a:lstStyle/>
          <a:p>
            <a:pPr algn="r"/>
            <a:r>
              <a:rPr lang="en-GB" dirty="0"/>
              <a:t>Integrated Social Care and Health Manager </a:t>
            </a:r>
          </a:p>
          <a:p>
            <a:endParaRPr lang="en-US" dirty="0"/>
          </a:p>
        </p:txBody>
      </p:sp>
      <p:sp>
        <p:nvSpPr>
          <p:cNvPr id="4" name="Content Placeholder 3">
            <a:extLst>
              <a:ext uri="{FF2B5EF4-FFF2-40B4-BE49-F238E27FC236}">
                <a16:creationId xmlns:a16="http://schemas.microsoft.com/office/drawing/2014/main" id="{724AB485-C375-2C40-97B7-64DB45618EFF}"/>
              </a:ext>
            </a:extLst>
          </p:cNvPr>
          <p:cNvSpPr>
            <a:spLocks noGrp="1"/>
          </p:cNvSpPr>
          <p:nvPr>
            <p:ph sz="quarter" idx="12"/>
          </p:nvPr>
        </p:nvSpPr>
        <p:spPr/>
        <p:txBody>
          <a:bodyPr/>
          <a:lstStyle/>
          <a:p>
            <a:pPr algn="r"/>
            <a:r>
              <a:rPr lang="en-GB" sz="2400" b="1">
                <a:solidFill>
                  <a:schemeClr val="accent5"/>
                </a:solidFill>
              </a:rPr>
              <a:t>Sefton </a:t>
            </a:r>
            <a:r>
              <a:rPr lang="en-GB" b="1">
                <a:solidFill>
                  <a:schemeClr val="accent5"/>
                </a:solidFill>
              </a:rPr>
              <a:t>Integrated Care</a:t>
            </a:r>
            <a:r>
              <a:rPr lang="en-GB" sz="2400" b="1">
                <a:solidFill>
                  <a:schemeClr val="accent5"/>
                </a:solidFill>
              </a:rPr>
              <a:t> Partnership </a:t>
            </a:r>
            <a:r>
              <a:rPr lang="en-GB" sz="2400" b="1" dirty="0">
                <a:solidFill>
                  <a:schemeClr val="accent5"/>
                </a:solidFill>
              </a:rPr>
              <a:t>and Sefton Council</a:t>
            </a:r>
          </a:p>
          <a:p>
            <a:endParaRPr lang="en-US" dirty="0"/>
          </a:p>
        </p:txBody>
      </p:sp>
      <p:sp>
        <p:nvSpPr>
          <p:cNvPr id="5" name="Title 4">
            <a:extLst>
              <a:ext uri="{FF2B5EF4-FFF2-40B4-BE49-F238E27FC236}">
                <a16:creationId xmlns:a16="http://schemas.microsoft.com/office/drawing/2014/main" id="{8F1E50B5-9689-3746-8FA0-9C42BA4E1CD4}"/>
              </a:ext>
            </a:extLst>
          </p:cNvPr>
          <p:cNvSpPr>
            <a:spLocks noGrp="1"/>
          </p:cNvSpPr>
          <p:nvPr>
            <p:ph type="title"/>
          </p:nvPr>
        </p:nvSpPr>
        <p:spPr>
          <a:xfrm>
            <a:off x="4338483" y="1990705"/>
            <a:ext cx="7232375" cy="1325563"/>
          </a:xfrm>
        </p:spPr>
        <p:txBody>
          <a:bodyPr/>
          <a:lstStyle/>
          <a:p>
            <a:pPr algn="r"/>
            <a:r>
              <a:rPr lang="en-GB" sz="4400" b="1" dirty="0">
                <a:solidFill>
                  <a:schemeClr val="bg1"/>
                </a:solidFill>
                <a:latin typeface="+mj-lt"/>
              </a:rPr>
              <a:t>Future of health and care in Sefton </a:t>
            </a:r>
            <a:endParaRPr lang="en-US" dirty="0"/>
          </a:p>
        </p:txBody>
      </p:sp>
    </p:spTree>
    <p:extLst>
      <p:ext uri="{BB962C8B-B14F-4D97-AF65-F5344CB8AC3E}">
        <p14:creationId xmlns:p14="http://schemas.microsoft.com/office/powerpoint/2010/main" val="282160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EE83E-3B6C-4B7A-8B66-3919F258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7" name="TextBox 6">
            <a:extLst>
              <a:ext uri="{FF2B5EF4-FFF2-40B4-BE49-F238E27FC236}">
                <a16:creationId xmlns:a16="http://schemas.microsoft.com/office/drawing/2014/main" id="{1E148A8D-EF78-468E-B0C9-7F23738C26F2}"/>
              </a:ext>
            </a:extLst>
          </p:cNvPr>
          <p:cNvSpPr txBox="1"/>
          <p:nvPr/>
        </p:nvSpPr>
        <p:spPr>
          <a:xfrm>
            <a:off x="2628900" y="431512"/>
            <a:ext cx="8410575" cy="707886"/>
          </a:xfrm>
          <a:prstGeom prst="rect">
            <a:avLst/>
          </a:prstGeom>
          <a:noFill/>
        </p:spPr>
        <p:txBody>
          <a:bodyPr wrap="square" rtlCol="0">
            <a:spAutoFit/>
          </a:bodyPr>
          <a:lstStyle/>
          <a:p>
            <a:pPr algn="ctr"/>
            <a:r>
              <a:rPr lang="en-GB" sz="4000" b="1" dirty="0">
                <a:solidFill>
                  <a:schemeClr val="bg1"/>
                </a:solidFill>
              </a:rPr>
              <a:t>What is an ICP and what does it do?</a:t>
            </a:r>
          </a:p>
        </p:txBody>
      </p:sp>
      <p:sp>
        <p:nvSpPr>
          <p:cNvPr id="11" name="Subtitle 2">
            <a:extLst>
              <a:ext uri="{FF2B5EF4-FFF2-40B4-BE49-F238E27FC236}">
                <a16:creationId xmlns:a16="http://schemas.microsoft.com/office/drawing/2014/main" id="{7F586A86-8C18-4940-B853-054181BDE95A}"/>
              </a:ext>
            </a:extLst>
          </p:cNvPr>
          <p:cNvSpPr txBox="1">
            <a:spLocks/>
          </p:cNvSpPr>
          <p:nvPr/>
        </p:nvSpPr>
        <p:spPr>
          <a:xfrm>
            <a:off x="8421508" y="2781204"/>
            <a:ext cx="2996418" cy="192933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C07EF89-A37B-4D46-9B50-409F2B3E9E52}"/>
              </a:ext>
            </a:extLst>
          </p:cNvPr>
          <p:cNvPicPr>
            <a:picLocks noChangeAspect="1"/>
          </p:cNvPicPr>
          <p:nvPr/>
        </p:nvPicPr>
        <p:blipFill>
          <a:blip r:embed="rId4"/>
          <a:stretch>
            <a:fillRect/>
          </a:stretch>
        </p:blipFill>
        <p:spPr>
          <a:xfrm>
            <a:off x="1102058" y="0"/>
            <a:ext cx="9987884" cy="6858000"/>
          </a:xfrm>
          <a:prstGeom prst="rect">
            <a:avLst/>
          </a:prstGeom>
        </p:spPr>
      </p:pic>
    </p:spTree>
    <p:extLst>
      <p:ext uri="{BB962C8B-B14F-4D97-AF65-F5344CB8AC3E}">
        <p14:creationId xmlns:p14="http://schemas.microsoft.com/office/powerpoint/2010/main" val="245950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EE83E-3B6C-4B7A-8B66-3919F258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7" name="TextBox 6">
            <a:extLst>
              <a:ext uri="{FF2B5EF4-FFF2-40B4-BE49-F238E27FC236}">
                <a16:creationId xmlns:a16="http://schemas.microsoft.com/office/drawing/2014/main" id="{1E148A8D-EF78-468E-B0C9-7F23738C26F2}"/>
              </a:ext>
            </a:extLst>
          </p:cNvPr>
          <p:cNvSpPr txBox="1"/>
          <p:nvPr/>
        </p:nvSpPr>
        <p:spPr>
          <a:xfrm>
            <a:off x="2628900" y="431512"/>
            <a:ext cx="8410575" cy="707886"/>
          </a:xfrm>
          <a:prstGeom prst="rect">
            <a:avLst/>
          </a:prstGeom>
          <a:noFill/>
        </p:spPr>
        <p:txBody>
          <a:bodyPr wrap="square" rtlCol="0">
            <a:spAutoFit/>
          </a:bodyPr>
          <a:lstStyle/>
          <a:p>
            <a:pPr algn="ctr"/>
            <a:r>
              <a:rPr lang="en-GB" sz="4000" b="1" dirty="0">
                <a:solidFill>
                  <a:schemeClr val="bg1"/>
                </a:solidFill>
              </a:rPr>
              <a:t>What is an ICP and what does it do?</a:t>
            </a:r>
          </a:p>
        </p:txBody>
      </p:sp>
      <p:sp>
        <p:nvSpPr>
          <p:cNvPr id="11" name="Subtitle 2">
            <a:extLst>
              <a:ext uri="{FF2B5EF4-FFF2-40B4-BE49-F238E27FC236}">
                <a16:creationId xmlns:a16="http://schemas.microsoft.com/office/drawing/2014/main" id="{7F586A86-8C18-4940-B853-054181BDE95A}"/>
              </a:ext>
            </a:extLst>
          </p:cNvPr>
          <p:cNvSpPr txBox="1">
            <a:spLocks/>
          </p:cNvSpPr>
          <p:nvPr/>
        </p:nvSpPr>
        <p:spPr>
          <a:xfrm>
            <a:off x="8421508" y="2781204"/>
            <a:ext cx="2996418" cy="192933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bg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B3AFFCE-A1D9-40C0-83F1-FAEA69E06AE0}"/>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8203" t="20" r="8047" b="-1"/>
          <a:stretch/>
        </p:blipFill>
        <p:spPr>
          <a:xfrm>
            <a:off x="1207126" y="-65393"/>
            <a:ext cx="10210800" cy="6856718"/>
          </a:xfrm>
          <a:prstGeom prst="rect">
            <a:avLst/>
          </a:prstGeom>
        </p:spPr>
      </p:pic>
    </p:spTree>
    <p:extLst>
      <p:ext uri="{BB962C8B-B14F-4D97-AF65-F5344CB8AC3E}">
        <p14:creationId xmlns:p14="http://schemas.microsoft.com/office/powerpoint/2010/main" val="189548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EE83E-3B6C-4B7A-8B66-3919F258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7" name="TextBox 6">
            <a:extLst>
              <a:ext uri="{FF2B5EF4-FFF2-40B4-BE49-F238E27FC236}">
                <a16:creationId xmlns:a16="http://schemas.microsoft.com/office/drawing/2014/main" id="{1E148A8D-EF78-468E-B0C9-7F23738C26F2}"/>
              </a:ext>
            </a:extLst>
          </p:cNvPr>
          <p:cNvSpPr txBox="1"/>
          <p:nvPr/>
        </p:nvSpPr>
        <p:spPr>
          <a:xfrm>
            <a:off x="2628900" y="431512"/>
            <a:ext cx="8410575" cy="707886"/>
          </a:xfrm>
          <a:prstGeom prst="rect">
            <a:avLst/>
          </a:prstGeom>
          <a:noFill/>
        </p:spPr>
        <p:txBody>
          <a:bodyPr wrap="square" rtlCol="0">
            <a:spAutoFit/>
          </a:bodyPr>
          <a:lstStyle/>
          <a:p>
            <a:pPr algn="ctr"/>
            <a:r>
              <a:rPr lang="en-GB" sz="4000" b="1" dirty="0">
                <a:solidFill>
                  <a:schemeClr val="bg1"/>
                </a:solidFill>
              </a:rPr>
              <a:t>What is an ICP and what does it do?</a:t>
            </a:r>
          </a:p>
        </p:txBody>
      </p:sp>
      <p:sp>
        <p:nvSpPr>
          <p:cNvPr id="11" name="Subtitle 2">
            <a:extLst>
              <a:ext uri="{FF2B5EF4-FFF2-40B4-BE49-F238E27FC236}">
                <a16:creationId xmlns:a16="http://schemas.microsoft.com/office/drawing/2014/main" id="{7F586A86-8C18-4940-B853-054181BDE95A}"/>
              </a:ext>
            </a:extLst>
          </p:cNvPr>
          <p:cNvSpPr txBox="1">
            <a:spLocks/>
          </p:cNvSpPr>
          <p:nvPr/>
        </p:nvSpPr>
        <p:spPr>
          <a:xfrm>
            <a:off x="8421508" y="2781204"/>
            <a:ext cx="2996418" cy="192933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bg1"/>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766E4C17-F562-427E-AB68-B71C44AB9A1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9453" t="20" r="9453" b="-1"/>
          <a:stretch/>
        </p:blipFill>
        <p:spPr>
          <a:xfrm>
            <a:off x="1314450" y="-65393"/>
            <a:ext cx="9886950" cy="6856718"/>
          </a:xfrm>
          <a:prstGeom prst="rect">
            <a:avLst/>
          </a:prstGeom>
        </p:spPr>
      </p:pic>
    </p:spTree>
    <p:extLst>
      <p:ext uri="{BB962C8B-B14F-4D97-AF65-F5344CB8AC3E}">
        <p14:creationId xmlns:p14="http://schemas.microsoft.com/office/powerpoint/2010/main" val="247321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1A5F0-2EFF-094A-B28A-560CAC5370D4}"/>
              </a:ext>
            </a:extLst>
          </p:cNvPr>
          <p:cNvSpPr>
            <a:spLocks noGrp="1"/>
          </p:cNvSpPr>
          <p:nvPr>
            <p:ph type="title"/>
          </p:nvPr>
        </p:nvSpPr>
        <p:spPr/>
        <p:txBody>
          <a:bodyPr/>
          <a:lstStyle/>
          <a:p>
            <a:pPr algn="ctr"/>
            <a:r>
              <a:rPr lang="en-US" dirty="0"/>
              <a:t>Money available </a:t>
            </a:r>
          </a:p>
        </p:txBody>
      </p:sp>
      <p:pic>
        <p:nvPicPr>
          <p:cNvPr id="4" name="Picture 3">
            <a:extLst>
              <a:ext uri="{FF2B5EF4-FFF2-40B4-BE49-F238E27FC236}">
                <a16:creationId xmlns:a16="http://schemas.microsoft.com/office/drawing/2014/main" id="{AD5A7AB2-71EF-4159-ABE6-80AB9EBD0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886" y="1709724"/>
            <a:ext cx="7583647" cy="4783151"/>
          </a:xfrm>
          <a:prstGeom prst="rect">
            <a:avLst/>
          </a:prstGeom>
        </p:spPr>
      </p:pic>
      <p:sp>
        <p:nvSpPr>
          <p:cNvPr id="5" name="Subtitle 2">
            <a:extLst>
              <a:ext uri="{FF2B5EF4-FFF2-40B4-BE49-F238E27FC236}">
                <a16:creationId xmlns:a16="http://schemas.microsoft.com/office/drawing/2014/main" id="{0184C46C-2E97-48EA-8F19-5DAA32473D39}"/>
              </a:ext>
            </a:extLst>
          </p:cNvPr>
          <p:cNvSpPr txBox="1">
            <a:spLocks/>
          </p:cNvSpPr>
          <p:nvPr/>
        </p:nvSpPr>
        <p:spPr>
          <a:xfrm>
            <a:off x="3766656" y="2726422"/>
            <a:ext cx="5603846" cy="2867622"/>
          </a:xfrm>
          <a:prstGeom prst="rect">
            <a:avLst/>
          </a:prstGeom>
        </p:spPr>
        <p:txBody>
          <a:bodyPr vert="horz" lIns="91440" tIns="45720" rIns="91440" bIns="45720" rtlCol="0" anchor="ctr"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chemeClr val="bg1"/>
                </a:solidFill>
                <a:latin typeface="Calibri" panose="020F0502020204030204" pitchFamily="34" charset="0"/>
                <a:cs typeface="Calibri" panose="020F0502020204030204" pitchFamily="34" charset="0"/>
              </a:rPr>
              <a:t>Combined spend of CCGs and Sefton Council Adult and Social Care:</a:t>
            </a:r>
          </a:p>
          <a:p>
            <a:br>
              <a:rPr lang="en-US" sz="4000"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£748 million</a:t>
            </a:r>
          </a:p>
        </p:txBody>
      </p:sp>
    </p:spTree>
    <p:extLst>
      <p:ext uri="{BB962C8B-B14F-4D97-AF65-F5344CB8AC3E}">
        <p14:creationId xmlns:p14="http://schemas.microsoft.com/office/powerpoint/2010/main" val="267935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A15BC-5B4E-024A-8281-0D5AE496627D}"/>
              </a:ext>
            </a:extLst>
          </p:cNvPr>
          <p:cNvSpPr>
            <a:spLocks noGrp="1"/>
          </p:cNvSpPr>
          <p:nvPr>
            <p:ph idx="1"/>
          </p:nvPr>
        </p:nvSpPr>
        <p:spPr>
          <a:xfrm>
            <a:off x="528506" y="1971091"/>
            <a:ext cx="11232859" cy="4667250"/>
          </a:xfrm>
        </p:spPr>
        <p:txBody>
          <a:bodyPr>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solidFill>
                  <a:prstClr val="black"/>
                </a:solidFill>
                <a:latin typeface="Calibri" panose="020F0502020204030204"/>
              </a:rPr>
              <a:t>Continue rapid</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development of Sefton </a:t>
            </a:r>
            <a:r>
              <a:rPr lang="en-GB" sz="2200" dirty="0">
                <a:solidFill>
                  <a:prstClr val="black"/>
                </a:solidFill>
                <a:latin typeface="Calibri" panose="020F0502020204030204"/>
              </a:rPr>
              <a:t>Integrated Care</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Partnership to be ready for April 2022. </a:t>
            </a:r>
            <a:b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Demonstrate our readiness and our plans for Sefton, so that the government feel able to trust us with extra money and responsibility.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Putting together all we know (data and intelligence) to support ‘Population Health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Strengthening community engagement so our work is driven by both hard and soft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solidFill>
                  <a:prstClr val="black"/>
                </a:solidFill>
                <a:latin typeface="Calibri" panose="020F0502020204030204"/>
              </a:rPr>
              <a:t>Co-c</a:t>
            </a:r>
            <a:r>
              <a:rPr kumimoji="0" lang="en-GB" sz="2200" b="0" i="0" u="none" strike="noStrike" kern="1200" cap="none" spc="0" normalizeH="0" baseline="0" noProof="0" dirty="0" err="1">
                <a:ln>
                  <a:noFill/>
                </a:ln>
                <a:solidFill>
                  <a:prstClr val="black"/>
                </a:solidFill>
                <a:effectLst/>
                <a:uLnTx/>
                <a:uFillTx/>
                <a:latin typeface="Calibri" panose="020F0502020204030204"/>
                <a:ea typeface="+mn-ea"/>
                <a:cs typeface="+mn-cs"/>
              </a:rPr>
              <a:t>reate</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a good culture and principles of how we work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Agreeing a single plan for Sefton that delivers on the H&amp;WB Strategy and Sefton2gether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dirty="0">
                <a:solidFill>
                  <a:prstClr val="black"/>
                </a:solidFill>
                <a:latin typeface="Calibri" panose="020F0502020204030204"/>
              </a:rPr>
              <a:t>T</a:t>
            </a:r>
            <a:r>
              <a:rPr kumimoji="0" lang="en-GB" sz="2200" b="0" i="0" u="none" strike="noStrike" kern="1200" cap="none" spc="0" normalizeH="0" baseline="0" noProof="0" dirty="0" err="1">
                <a:ln>
                  <a:noFill/>
                </a:ln>
                <a:solidFill>
                  <a:prstClr val="black"/>
                </a:solidFill>
                <a:effectLst/>
                <a:uLnTx/>
                <a:uFillTx/>
                <a:latin typeface="Calibri" panose="020F0502020204030204"/>
                <a:ea typeface="+mn-ea"/>
                <a:cs typeface="+mn-cs"/>
              </a:rPr>
              <a:t>esting</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this different way of working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Helping people as early as possible or giving them the tools to help them prevent poor health</a:t>
            </a:r>
            <a:endParaRPr lang="en-US" sz="2200" dirty="0"/>
          </a:p>
        </p:txBody>
      </p:sp>
      <p:sp>
        <p:nvSpPr>
          <p:cNvPr id="3" name="Title 2">
            <a:extLst>
              <a:ext uri="{FF2B5EF4-FFF2-40B4-BE49-F238E27FC236}">
                <a16:creationId xmlns:a16="http://schemas.microsoft.com/office/drawing/2014/main" id="{B8C6E164-1F9B-634D-99B9-69ABF749A501}"/>
              </a:ext>
            </a:extLst>
          </p:cNvPr>
          <p:cNvSpPr>
            <a:spLocks noGrp="1"/>
          </p:cNvSpPr>
          <p:nvPr>
            <p:ph type="title"/>
          </p:nvPr>
        </p:nvSpPr>
        <p:spPr/>
        <p:txBody>
          <a:bodyPr/>
          <a:lstStyle/>
          <a:p>
            <a:pPr algn="ctr"/>
            <a:r>
              <a:rPr lang="en-US" dirty="0"/>
              <a:t>Current priorities</a:t>
            </a:r>
          </a:p>
        </p:txBody>
      </p:sp>
    </p:spTree>
    <p:extLst>
      <p:ext uri="{BB962C8B-B14F-4D97-AF65-F5344CB8AC3E}">
        <p14:creationId xmlns:p14="http://schemas.microsoft.com/office/powerpoint/2010/main" val="356097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12EB7-92EC-8846-9622-FBBE4CC44EC7}"/>
              </a:ext>
            </a:extLst>
          </p:cNvPr>
          <p:cNvSpPr>
            <a:spLocks noGrp="1"/>
          </p:cNvSpPr>
          <p:nvPr>
            <p:ph idx="1"/>
          </p:nvPr>
        </p:nvSpPr>
        <p:spPr>
          <a:xfrm>
            <a:off x="1065402" y="1825625"/>
            <a:ext cx="10288397" cy="4812716"/>
          </a:xfrm>
        </p:spPr>
        <p:txBody>
          <a:bodyPr>
            <a:normAutofit/>
          </a:bodyPr>
          <a:lstStyle/>
          <a:p>
            <a:r>
              <a:rPr lang="en-US" sz="2800" b="1" dirty="0"/>
              <a:t>Mental Health Review: </a:t>
            </a:r>
            <a:r>
              <a:rPr lang="en-GB" sz="2800" dirty="0"/>
              <a:t>A review of adult mental health services led by the CCGs and Sefton Council was approved by the Health &amp; Wellbeing Board in March 2021</a:t>
            </a:r>
            <a:br>
              <a:rPr lang="en-GB" sz="2800" dirty="0"/>
            </a:br>
            <a:endParaRPr lang="en-GB" sz="2800" dirty="0"/>
          </a:p>
          <a:p>
            <a:r>
              <a:rPr lang="en-GB" sz="2800" b="1" dirty="0"/>
              <a:t>Phase one of the review: </a:t>
            </a:r>
            <a:r>
              <a:rPr lang="en-GB" sz="2800" dirty="0"/>
              <a:t>Focused on data analysis and partnership development and was undertaken between April and July 2021. </a:t>
            </a:r>
            <a:br>
              <a:rPr lang="en-GB" sz="2800" dirty="0"/>
            </a:br>
            <a:endParaRPr lang="en-GB" sz="2800" dirty="0"/>
          </a:p>
          <a:p>
            <a:r>
              <a:rPr lang="en-GB" sz="2800" b="1" dirty="0"/>
              <a:t>A Mental Health Strategic Review Group: </a:t>
            </a:r>
            <a:r>
              <a:rPr lang="en-GB" sz="2800" dirty="0"/>
              <a:t>Established with wide-ranging membership to produce themes and recommendations for how we design services and deliver them going forward.</a:t>
            </a:r>
            <a:endParaRPr lang="en-US" sz="2800" dirty="0"/>
          </a:p>
          <a:p>
            <a:pPr marL="0" indent="0">
              <a:buNone/>
            </a:pPr>
            <a:endParaRPr lang="en-US" dirty="0"/>
          </a:p>
        </p:txBody>
      </p:sp>
      <p:sp>
        <p:nvSpPr>
          <p:cNvPr id="3" name="Title 2">
            <a:extLst>
              <a:ext uri="{FF2B5EF4-FFF2-40B4-BE49-F238E27FC236}">
                <a16:creationId xmlns:a16="http://schemas.microsoft.com/office/drawing/2014/main" id="{9D11A5F0-2EFF-094A-B28A-560CAC5370D4}"/>
              </a:ext>
            </a:extLst>
          </p:cNvPr>
          <p:cNvSpPr>
            <a:spLocks noGrp="1"/>
          </p:cNvSpPr>
          <p:nvPr>
            <p:ph type="title"/>
          </p:nvPr>
        </p:nvSpPr>
        <p:spPr/>
        <p:txBody>
          <a:bodyPr/>
          <a:lstStyle/>
          <a:p>
            <a:pPr algn="ctr"/>
            <a:r>
              <a:rPr lang="en-US" dirty="0"/>
              <a:t>Example: Mental Health Care</a:t>
            </a:r>
          </a:p>
        </p:txBody>
      </p:sp>
    </p:spTree>
    <p:extLst>
      <p:ext uri="{BB962C8B-B14F-4D97-AF65-F5344CB8AC3E}">
        <p14:creationId xmlns:p14="http://schemas.microsoft.com/office/powerpoint/2010/main" val="2087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211DA6-E0F9-9B45-8850-6B82DA0CAB34}"/>
              </a:ext>
            </a:extLst>
          </p:cNvPr>
          <p:cNvSpPr>
            <a:spLocks noGrp="1"/>
          </p:cNvSpPr>
          <p:nvPr>
            <p:ph idx="1"/>
          </p:nvPr>
        </p:nvSpPr>
        <p:spPr>
          <a:xfrm>
            <a:off x="1006679" y="1971091"/>
            <a:ext cx="10347121" cy="4667250"/>
          </a:xfrm>
        </p:spPr>
        <p:txBody>
          <a:bodyPr>
            <a:normAutofit fontScale="92500" lnSpcReduction="10000"/>
          </a:bodyPr>
          <a:lstStyle/>
          <a:p>
            <a:r>
              <a:rPr lang="en-GB" dirty="0"/>
              <a:t>Multi-agency approach to managing COVID-19 for care homes</a:t>
            </a:r>
          </a:p>
          <a:p>
            <a:r>
              <a:rPr lang="en-GB" dirty="0"/>
              <a:t>Looked beyond organisational barriers to focus on what would help the most</a:t>
            </a:r>
          </a:p>
          <a:p>
            <a:r>
              <a:rPr lang="en-GB" dirty="0"/>
              <a:t>Helped roll out vaccinations in care homes quickly</a:t>
            </a:r>
          </a:p>
          <a:p>
            <a:r>
              <a:rPr lang="en-GB" dirty="0"/>
              <a:t>Ensured enough PPE was available</a:t>
            </a:r>
          </a:p>
          <a:p>
            <a:r>
              <a:rPr lang="en-GB" dirty="0"/>
              <a:t>Helped find more staff when required</a:t>
            </a:r>
          </a:p>
          <a:p>
            <a:r>
              <a:rPr lang="en-GB" dirty="0"/>
              <a:t>Helped ensure residents received the right medication</a:t>
            </a:r>
          </a:p>
          <a:p>
            <a:r>
              <a:rPr lang="en-GB" dirty="0"/>
              <a:t>Helped bring back visitors safely</a:t>
            </a:r>
          </a:p>
          <a:p>
            <a:r>
              <a:rPr lang="en-GB" dirty="0"/>
              <a:t>Commitment to continue working together to get the best for people who live in Care Homes</a:t>
            </a:r>
            <a:endParaRPr lang="en-US" dirty="0"/>
          </a:p>
        </p:txBody>
      </p:sp>
      <p:sp>
        <p:nvSpPr>
          <p:cNvPr id="3" name="Title 2">
            <a:extLst>
              <a:ext uri="{FF2B5EF4-FFF2-40B4-BE49-F238E27FC236}">
                <a16:creationId xmlns:a16="http://schemas.microsoft.com/office/drawing/2014/main" id="{CAB01EC1-ED5B-304C-A05D-3A90265F56C7}"/>
              </a:ext>
            </a:extLst>
          </p:cNvPr>
          <p:cNvSpPr>
            <a:spLocks noGrp="1"/>
          </p:cNvSpPr>
          <p:nvPr>
            <p:ph type="title"/>
          </p:nvPr>
        </p:nvSpPr>
        <p:spPr/>
        <p:txBody>
          <a:bodyPr/>
          <a:lstStyle/>
          <a:p>
            <a:pPr algn="ctr"/>
            <a:r>
              <a:rPr lang="en-US" dirty="0"/>
              <a:t>Example: Care Home Forum</a:t>
            </a:r>
          </a:p>
        </p:txBody>
      </p:sp>
    </p:spTree>
    <p:extLst>
      <p:ext uri="{BB962C8B-B14F-4D97-AF65-F5344CB8AC3E}">
        <p14:creationId xmlns:p14="http://schemas.microsoft.com/office/powerpoint/2010/main" val="60992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28F168-1301-2545-BB31-626A35C682F6}"/>
              </a:ext>
            </a:extLst>
          </p:cNvPr>
          <p:cNvSpPr>
            <a:spLocks noGrp="1"/>
          </p:cNvSpPr>
          <p:nvPr>
            <p:ph idx="1"/>
          </p:nvPr>
        </p:nvSpPr>
        <p:spPr>
          <a:xfrm>
            <a:off x="1065402" y="1825625"/>
            <a:ext cx="10288398" cy="4667250"/>
          </a:xfrm>
        </p:spPr>
        <p:txBody>
          <a:bodyPr>
            <a:normAutofit/>
          </a:bodyPr>
          <a:lstStyle/>
          <a:p>
            <a:r>
              <a:rPr lang="en-US" dirty="0"/>
              <a:t>Invaluable support for vulnerable during pandemic</a:t>
            </a:r>
          </a:p>
          <a:p>
            <a:r>
              <a:rPr lang="en-US" dirty="0"/>
              <a:t>Providing assessment, intervention and coordination of care via remote MDT</a:t>
            </a:r>
          </a:p>
          <a:p>
            <a:r>
              <a:rPr lang="en-US" dirty="0"/>
              <a:t>Shared responsibility, risk management, governance structures, planning and monitoring of individuals’ care</a:t>
            </a:r>
          </a:p>
          <a:p>
            <a:r>
              <a:rPr lang="en-US" dirty="0"/>
              <a:t>ICT coordinators helped secure COVID-19 tests for social workers to ensure services were maintained</a:t>
            </a:r>
          </a:p>
          <a:p>
            <a:r>
              <a:rPr lang="en-US" dirty="0"/>
              <a:t>ICT supported Care Home staff, residents and families to </a:t>
            </a:r>
            <a:r>
              <a:rPr lang="en-US" dirty="0" err="1"/>
              <a:t>minimise</a:t>
            </a:r>
            <a:r>
              <a:rPr lang="en-US" dirty="0"/>
              <a:t> distress from impact of the pandemic</a:t>
            </a:r>
          </a:p>
          <a:p>
            <a:endParaRPr lang="en-US" dirty="0"/>
          </a:p>
        </p:txBody>
      </p:sp>
      <p:sp>
        <p:nvSpPr>
          <p:cNvPr id="3" name="Title 2">
            <a:extLst>
              <a:ext uri="{FF2B5EF4-FFF2-40B4-BE49-F238E27FC236}">
                <a16:creationId xmlns:a16="http://schemas.microsoft.com/office/drawing/2014/main" id="{39D031A3-9E0F-C94F-BBFE-8E330934BC6F}"/>
              </a:ext>
            </a:extLst>
          </p:cNvPr>
          <p:cNvSpPr>
            <a:spLocks noGrp="1"/>
          </p:cNvSpPr>
          <p:nvPr>
            <p:ph type="title"/>
          </p:nvPr>
        </p:nvSpPr>
        <p:spPr>
          <a:xfrm>
            <a:off x="2407640" y="830510"/>
            <a:ext cx="9236279" cy="714712"/>
          </a:xfrm>
        </p:spPr>
        <p:txBody>
          <a:bodyPr>
            <a:normAutofit fontScale="90000"/>
          </a:bodyPr>
          <a:lstStyle/>
          <a:p>
            <a:pPr algn="ctr"/>
            <a:r>
              <a:rPr lang="en-GB" sz="4000" b="1" dirty="0">
                <a:solidFill>
                  <a:schemeClr val="bg1"/>
                </a:solidFill>
              </a:rPr>
              <a:t>Example: Sefton Integrated Care Team </a:t>
            </a:r>
            <a:br>
              <a:rPr lang="en-GB" sz="4000" b="1" dirty="0">
                <a:solidFill>
                  <a:schemeClr val="bg1"/>
                </a:solidFill>
              </a:rPr>
            </a:br>
            <a:endParaRPr lang="en-US" dirty="0"/>
          </a:p>
        </p:txBody>
      </p:sp>
    </p:spTree>
    <p:extLst>
      <p:ext uri="{BB962C8B-B14F-4D97-AF65-F5344CB8AC3E}">
        <p14:creationId xmlns:p14="http://schemas.microsoft.com/office/powerpoint/2010/main" val="285396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80BC2-A956-004B-A96E-7BAF37B4448F}"/>
              </a:ext>
            </a:extLst>
          </p:cNvPr>
          <p:cNvSpPr>
            <a:spLocks noGrp="1"/>
          </p:cNvSpPr>
          <p:nvPr>
            <p:ph type="title"/>
          </p:nvPr>
        </p:nvSpPr>
        <p:spPr/>
        <p:txBody>
          <a:bodyPr/>
          <a:lstStyle/>
          <a:p>
            <a:pPr algn="ctr"/>
            <a:r>
              <a:rPr lang="en-US" dirty="0"/>
              <a:t>Your views</a:t>
            </a:r>
          </a:p>
        </p:txBody>
      </p:sp>
      <p:pic>
        <p:nvPicPr>
          <p:cNvPr id="4" name="Picture 3">
            <a:extLst>
              <a:ext uri="{FF2B5EF4-FFF2-40B4-BE49-F238E27FC236}">
                <a16:creationId xmlns:a16="http://schemas.microsoft.com/office/drawing/2014/main" id="{A725F64E-86E6-42FB-AC67-6FD045F07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05" y="1564139"/>
            <a:ext cx="6113181" cy="3265946"/>
          </a:xfrm>
          <a:prstGeom prst="rect">
            <a:avLst/>
          </a:prstGeom>
        </p:spPr>
      </p:pic>
      <p:pic>
        <p:nvPicPr>
          <p:cNvPr id="5" name="Picture 4">
            <a:extLst>
              <a:ext uri="{FF2B5EF4-FFF2-40B4-BE49-F238E27FC236}">
                <a16:creationId xmlns:a16="http://schemas.microsoft.com/office/drawing/2014/main" id="{60DF2EC3-8F81-4A8A-AFFC-6C99A5744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127" y="3428999"/>
            <a:ext cx="6181468" cy="3366523"/>
          </a:xfrm>
          <a:prstGeom prst="rect">
            <a:avLst/>
          </a:prstGeom>
        </p:spPr>
      </p:pic>
      <p:sp>
        <p:nvSpPr>
          <p:cNvPr id="6" name="Subtitle 2">
            <a:extLst>
              <a:ext uri="{FF2B5EF4-FFF2-40B4-BE49-F238E27FC236}">
                <a16:creationId xmlns:a16="http://schemas.microsoft.com/office/drawing/2014/main" id="{17CCA9E1-DC4E-4722-830B-78A61950C9F3}"/>
              </a:ext>
            </a:extLst>
          </p:cNvPr>
          <p:cNvSpPr txBox="1">
            <a:spLocks/>
          </p:cNvSpPr>
          <p:nvPr/>
        </p:nvSpPr>
        <p:spPr>
          <a:xfrm>
            <a:off x="964735" y="2153905"/>
            <a:ext cx="4236440" cy="1929338"/>
          </a:xfrm>
          <a:prstGeom prst="rect">
            <a:avLst/>
          </a:prstGeom>
        </p:spPr>
        <p:txBody>
          <a:bodyPr vert="horz" lIns="91440" tIns="45720" rIns="91440" bIns="45720" rtlCol="0" anchor="ctr" anchorCtr="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latin typeface="Calibri" panose="020F0502020204030204" pitchFamily="34" charset="0"/>
                <a:cs typeface="Calibri" panose="020F0502020204030204" pitchFamily="34" charset="0"/>
              </a:rPr>
              <a:t>Do you think that Sefton organisations working closer together will improve services locally?</a:t>
            </a:r>
            <a:endParaRPr lang="en-US" sz="3200" dirty="0">
              <a:solidFill>
                <a:schemeClr val="bg1"/>
              </a:solidFill>
              <a:latin typeface="Calibri" panose="020F0502020204030204" pitchFamily="34" charset="0"/>
              <a:cs typeface="Calibri" panose="020F0502020204030204" pitchFamily="34" charset="0"/>
            </a:endParaRPr>
          </a:p>
        </p:txBody>
      </p:sp>
      <p:sp>
        <p:nvSpPr>
          <p:cNvPr id="7" name="Subtitle 2">
            <a:extLst>
              <a:ext uri="{FF2B5EF4-FFF2-40B4-BE49-F238E27FC236}">
                <a16:creationId xmlns:a16="http://schemas.microsoft.com/office/drawing/2014/main" id="{D9F7AC08-BDF0-4227-B383-B7763BC92A9A}"/>
              </a:ext>
            </a:extLst>
          </p:cNvPr>
          <p:cNvSpPr txBox="1">
            <a:spLocks/>
          </p:cNvSpPr>
          <p:nvPr/>
        </p:nvSpPr>
        <p:spPr>
          <a:xfrm>
            <a:off x="6753137" y="4083243"/>
            <a:ext cx="4474128" cy="1929338"/>
          </a:xfrm>
          <a:prstGeom prst="rect">
            <a:avLst/>
          </a:prstGeom>
        </p:spPr>
        <p:txBody>
          <a:bodyPr vert="horz" lIns="91440" tIns="45720" rIns="91440" bIns="45720" rtlCol="0" anchor="ctr" anchorCtr="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latin typeface="Calibri" panose="020F0502020204030204" pitchFamily="34" charset="0"/>
                <a:cs typeface="Calibri" panose="020F0502020204030204" pitchFamily="34" charset="0"/>
              </a:rPr>
              <a:t>Do you feel these proposals align with our local plans (Sefton 2gether / Living Well Sefton)? </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98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2A15BC-5B4E-024A-8281-0D5AE496627D}"/>
              </a:ext>
            </a:extLst>
          </p:cNvPr>
          <p:cNvSpPr>
            <a:spLocks noGrp="1"/>
          </p:cNvSpPr>
          <p:nvPr>
            <p:ph idx="1"/>
          </p:nvPr>
        </p:nvSpPr>
        <p:spPr>
          <a:xfrm>
            <a:off x="1057013" y="2021747"/>
            <a:ext cx="10296787" cy="4471128"/>
          </a:xfrm>
        </p:spPr>
        <p:txBody>
          <a:bodyPr/>
          <a:lstStyle/>
          <a:p>
            <a:r>
              <a:rPr lang="en-US" dirty="0"/>
              <a:t>Long term aim for Sefton health and care services</a:t>
            </a:r>
          </a:p>
          <a:p>
            <a:r>
              <a:rPr lang="en-US" dirty="0"/>
              <a:t>Person focused care and support</a:t>
            </a:r>
          </a:p>
          <a:p>
            <a:r>
              <a:rPr lang="en-US" dirty="0"/>
              <a:t>Everyone working together</a:t>
            </a:r>
          </a:p>
          <a:p>
            <a:r>
              <a:rPr lang="en-US" dirty="0"/>
              <a:t>Avoids duplication</a:t>
            </a:r>
          </a:p>
          <a:p>
            <a:r>
              <a:rPr lang="en-US" dirty="0"/>
              <a:t>Better value for money</a:t>
            </a:r>
          </a:p>
          <a:p>
            <a:r>
              <a:rPr lang="en-US" dirty="0"/>
              <a:t>Getting it right first time</a:t>
            </a:r>
          </a:p>
          <a:p>
            <a:endParaRPr lang="en-US" dirty="0"/>
          </a:p>
        </p:txBody>
      </p:sp>
      <p:sp>
        <p:nvSpPr>
          <p:cNvPr id="3" name="Title 2">
            <a:extLst>
              <a:ext uri="{FF2B5EF4-FFF2-40B4-BE49-F238E27FC236}">
                <a16:creationId xmlns:a16="http://schemas.microsoft.com/office/drawing/2014/main" id="{B8C6E164-1F9B-634D-99B9-69ABF749A501}"/>
              </a:ext>
            </a:extLst>
          </p:cNvPr>
          <p:cNvSpPr>
            <a:spLocks noGrp="1"/>
          </p:cNvSpPr>
          <p:nvPr>
            <p:ph type="title"/>
          </p:nvPr>
        </p:nvSpPr>
        <p:spPr/>
        <p:txBody>
          <a:bodyPr/>
          <a:lstStyle/>
          <a:p>
            <a:pPr algn="ctr"/>
            <a:r>
              <a:rPr lang="en-US" dirty="0"/>
              <a:t>Integration </a:t>
            </a:r>
          </a:p>
        </p:txBody>
      </p:sp>
    </p:spTree>
    <p:extLst>
      <p:ext uri="{BB962C8B-B14F-4D97-AF65-F5344CB8AC3E}">
        <p14:creationId xmlns:p14="http://schemas.microsoft.com/office/powerpoint/2010/main" val="280408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12EB7-92EC-8846-9622-FBBE4CC44EC7}"/>
              </a:ext>
            </a:extLst>
          </p:cNvPr>
          <p:cNvSpPr>
            <a:spLocks noGrp="1"/>
          </p:cNvSpPr>
          <p:nvPr>
            <p:ph idx="1"/>
          </p:nvPr>
        </p:nvSpPr>
        <p:spPr>
          <a:xfrm>
            <a:off x="1065402" y="1825625"/>
            <a:ext cx="10288397" cy="4812716"/>
          </a:xfrm>
        </p:spPr>
        <p:txBody>
          <a:bodyPr>
            <a:normAutofit fontScale="85000" lnSpcReduction="10000"/>
          </a:bodyPr>
          <a:lstStyle/>
          <a:p>
            <a:r>
              <a:rPr lang="en-US" dirty="0"/>
              <a:t>Nov 2020 to Feb 2021: NHS England consulted on ideas; </a:t>
            </a:r>
            <a:r>
              <a:rPr lang="en-GB" i="1" dirty="0">
                <a:latin typeface="Calibri" panose="020F0502020204030204" pitchFamily="34" charset="0"/>
                <a:ea typeface="Calibri" panose="020F0502020204030204" pitchFamily="34" charset="0"/>
                <a:cs typeface="Times New Roman" panose="02020603050405020304" pitchFamily="18" charset="0"/>
              </a:rPr>
              <a:t>Integrating care: Next steps to building strong and effective integrated care systems across England </a:t>
            </a:r>
            <a:br>
              <a:rPr lang="en-GB" i="1" dirty="0">
                <a:latin typeface="Calibri" panose="020F0502020204030204" pitchFamily="34" charset="0"/>
                <a:ea typeface="Calibri" panose="020F0502020204030204" pitchFamily="34" charset="0"/>
                <a:cs typeface="Times New Roman" panose="02020603050405020304" pitchFamily="18" charset="0"/>
              </a:rPr>
            </a:br>
            <a:endParaRPr lang="en-GB" i="1"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19 February 2021: White Paper; 'Integration and innovation: working together to improve health and social care for all’ published:</a:t>
            </a:r>
          </a:p>
          <a:p>
            <a:pPr marL="0" indent="0">
              <a:buNone/>
            </a:pPr>
            <a:r>
              <a:rPr lang="en-GB" i="1" dirty="0">
                <a:latin typeface="Calibri" panose="020F0502020204030204" pitchFamily="34" charset="0"/>
                <a:ea typeface="Calibri" panose="020F0502020204030204" pitchFamily="34" charset="0"/>
                <a:cs typeface="Times New Roman" panose="02020603050405020304" pitchFamily="18" charset="0"/>
              </a:rPr>
              <a:t>“…this Bill is about backing our health and care system and everyone who works in it. Our proposals build on the NHS’s own in the Long-Term Plan. We’re also outlining steps to support everyone who works to meet people’s health and care needs. Taken together, they will help us build back better after Covid”</a:t>
            </a:r>
            <a:br>
              <a:rPr lang="en-GB" i="1" dirty="0">
                <a:latin typeface="Calibri" panose="020F0502020204030204" pitchFamily="34" charset="0"/>
                <a:ea typeface="Calibri" panose="020F0502020204030204" pitchFamily="34" charset="0"/>
                <a:cs typeface="Times New Roman" panose="02020603050405020304" pitchFamily="18" charset="0"/>
              </a:rPr>
            </a:br>
            <a:endParaRPr lang="en-GB" i="1"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July 6: Health and Care Bill laid before parliament. </a:t>
            </a:r>
          </a:p>
          <a:p>
            <a:pPr marL="0" indent="0">
              <a:buNone/>
            </a:pPr>
            <a:endParaRPr lang="en-US" dirty="0"/>
          </a:p>
        </p:txBody>
      </p:sp>
      <p:sp>
        <p:nvSpPr>
          <p:cNvPr id="3" name="Title 2">
            <a:extLst>
              <a:ext uri="{FF2B5EF4-FFF2-40B4-BE49-F238E27FC236}">
                <a16:creationId xmlns:a16="http://schemas.microsoft.com/office/drawing/2014/main" id="{9D11A5F0-2EFF-094A-B28A-560CAC5370D4}"/>
              </a:ext>
            </a:extLst>
          </p:cNvPr>
          <p:cNvSpPr>
            <a:spLocks noGrp="1"/>
          </p:cNvSpPr>
          <p:nvPr>
            <p:ph type="title"/>
          </p:nvPr>
        </p:nvSpPr>
        <p:spPr/>
        <p:txBody>
          <a:bodyPr/>
          <a:lstStyle/>
          <a:p>
            <a:pPr algn="ctr"/>
            <a:r>
              <a:rPr lang="en-US" dirty="0"/>
              <a:t>New laws to help integration </a:t>
            </a:r>
          </a:p>
        </p:txBody>
      </p:sp>
    </p:spTree>
    <p:extLst>
      <p:ext uri="{BB962C8B-B14F-4D97-AF65-F5344CB8AC3E}">
        <p14:creationId xmlns:p14="http://schemas.microsoft.com/office/powerpoint/2010/main" val="69976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meline&#10;&#10;Description automatically generated">
            <a:extLst>
              <a:ext uri="{FF2B5EF4-FFF2-40B4-BE49-F238E27FC236}">
                <a16:creationId xmlns:a16="http://schemas.microsoft.com/office/drawing/2014/main" id="{4120C20C-A2F7-4327-B7CC-2F74D4CC9731}"/>
              </a:ext>
            </a:extLst>
          </p:cNvPr>
          <p:cNvPicPr>
            <a:picLocks noGrp="1" noChangeAspect="1"/>
          </p:cNvPicPr>
          <p:nvPr>
            <p:ph idx="1"/>
          </p:nvPr>
        </p:nvPicPr>
        <p:blipFill>
          <a:blip r:embed="rId3"/>
          <a:stretch>
            <a:fillRect/>
          </a:stretch>
        </p:blipFill>
        <p:spPr>
          <a:xfrm>
            <a:off x="2089933" y="1800458"/>
            <a:ext cx="8683251" cy="4667250"/>
          </a:xfrm>
          <a:prstGeom prst="rect">
            <a:avLst/>
          </a:prstGeom>
          <a:noFill/>
        </p:spPr>
      </p:pic>
      <p:sp>
        <p:nvSpPr>
          <p:cNvPr id="3" name="Title 2">
            <a:extLst>
              <a:ext uri="{FF2B5EF4-FFF2-40B4-BE49-F238E27FC236}">
                <a16:creationId xmlns:a16="http://schemas.microsoft.com/office/drawing/2014/main" id="{39D031A3-9E0F-C94F-BBFE-8E330934BC6F}"/>
              </a:ext>
            </a:extLst>
          </p:cNvPr>
          <p:cNvSpPr>
            <a:spLocks noGrp="1"/>
          </p:cNvSpPr>
          <p:nvPr>
            <p:ph type="title"/>
          </p:nvPr>
        </p:nvSpPr>
        <p:spPr>
          <a:xfrm>
            <a:off x="2696901" y="219659"/>
            <a:ext cx="8656899" cy="1325563"/>
          </a:xfrm>
        </p:spPr>
        <p:txBody>
          <a:bodyPr anchor="ctr">
            <a:normAutofit/>
          </a:bodyPr>
          <a:lstStyle/>
          <a:p>
            <a:pPr algn="ctr"/>
            <a:r>
              <a:rPr lang="en-US" dirty="0"/>
              <a:t>July 2021 – Health and Care Bill </a:t>
            </a:r>
          </a:p>
        </p:txBody>
      </p:sp>
    </p:spTree>
    <p:extLst>
      <p:ext uri="{BB962C8B-B14F-4D97-AF65-F5344CB8AC3E}">
        <p14:creationId xmlns:p14="http://schemas.microsoft.com/office/powerpoint/2010/main" val="273000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EE83E-3B6C-4B7A-8B66-3919F258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pic>
        <p:nvPicPr>
          <p:cNvPr id="8" name="Picture 7">
            <a:extLst>
              <a:ext uri="{FF2B5EF4-FFF2-40B4-BE49-F238E27FC236}">
                <a16:creationId xmlns:a16="http://schemas.microsoft.com/office/drawing/2014/main" id="{B37A8571-4EDE-4435-8DF7-766C2BFCE0B0}"/>
              </a:ext>
            </a:extLst>
          </p:cNvPr>
          <p:cNvPicPr>
            <a:picLocks noChangeAspect="1"/>
          </p:cNvPicPr>
          <p:nvPr/>
        </p:nvPicPr>
        <p:blipFill>
          <a:blip r:embed="rId4"/>
          <a:stretch>
            <a:fillRect/>
          </a:stretch>
        </p:blipFill>
        <p:spPr>
          <a:xfrm>
            <a:off x="647700" y="1773898"/>
            <a:ext cx="4975865" cy="4500080"/>
          </a:xfrm>
          <a:prstGeom prst="rect">
            <a:avLst/>
          </a:prstGeom>
        </p:spPr>
      </p:pic>
      <p:pic>
        <p:nvPicPr>
          <p:cNvPr id="9" name="Picture 8">
            <a:extLst>
              <a:ext uri="{FF2B5EF4-FFF2-40B4-BE49-F238E27FC236}">
                <a16:creationId xmlns:a16="http://schemas.microsoft.com/office/drawing/2014/main" id="{67C9E388-C7CB-454F-AE96-C0AC664DF60F}"/>
              </a:ext>
            </a:extLst>
          </p:cNvPr>
          <p:cNvPicPr>
            <a:picLocks noChangeAspect="1"/>
          </p:cNvPicPr>
          <p:nvPr/>
        </p:nvPicPr>
        <p:blipFill>
          <a:blip r:embed="rId5"/>
          <a:stretch>
            <a:fillRect/>
          </a:stretch>
        </p:blipFill>
        <p:spPr>
          <a:xfrm>
            <a:off x="6572249" y="1773899"/>
            <a:ext cx="5101515" cy="4500079"/>
          </a:xfrm>
          <a:prstGeom prst="rect">
            <a:avLst/>
          </a:prstGeom>
        </p:spPr>
      </p:pic>
      <p:sp>
        <p:nvSpPr>
          <p:cNvPr id="11" name="Subtitle 2">
            <a:extLst>
              <a:ext uri="{FF2B5EF4-FFF2-40B4-BE49-F238E27FC236}">
                <a16:creationId xmlns:a16="http://schemas.microsoft.com/office/drawing/2014/main" id="{7F586A86-8C18-4940-B853-054181BDE95A}"/>
              </a:ext>
            </a:extLst>
          </p:cNvPr>
          <p:cNvSpPr txBox="1">
            <a:spLocks/>
          </p:cNvSpPr>
          <p:nvPr/>
        </p:nvSpPr>
        <p:spPr>
          <a:xfrm>
            <a:off x="8421508" y="2781204"/>
            <a:ext cx="2996418" cy="192933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bg1"/>
              </a:solidFill>
              <a:latin typeface="Calibri" panose="020F0502020204030204" pitchFamily="34" charset="0"/>
              <a:cs typeface="Calibri" panose="020F0502020204030204" pitchFamily="34" charset="0"/>
            </a:endParaRPr>
          </a:p>
        </p:txBody>
      </p:sp>
      <p:pic>
        <p:nvPicPr>
          <p:cNvPr id="10" name="Picture 9" descr="A picture containing rectangle&#10;&#10;Description automatically generated">
            <a:extLst>
              <a:ext uri="{FF2B5EF4-FFF2-40B4-BE49-F238E27FC236}">
                <a16:creationId xmlns:a16="http://schemas.microsoft.com/office/drawing/2014/main" id="{374A61AF-9382-4490-AAD8-1E9C7CA01D49}"/>
              </a:ext>
            </a:extLst>
          </p:cNvPr>
          <p:cNvPicPr>
            <a:picLocks noChangeAspect="1"/>
          </p:cNvPicPr>
          <p:nvPr/>
        </p:nvPicPr>
        <p:blipFill rotWithShape="1">
          <a:blip r:embed="rId6">
            <a:extLst>
              <a:ext uri="{28A0092B-C50C-407E-A947-70E740481C1C}">
                <a14:useLocalDpi xmlns:a14="http://schemas.microsoft.com/office/drawing/2010/main" val="0"/>
              </a:ext>
            </a:extLst>
          </a:blip>
          <a:srcRect t="39185" b="38889"/>
          <a:stretch/>
        </p:blipFill>
        <p:spPr>
          <a:xfrm>
            <a:off x="1972309" y="-143481"/>
            <a:ext cx="9701455" cy="1503680"/>
          </a:xfrm>
          <a:prstGeom prst="rect">
            <a:avLst/>
          </a:prstGeom>
        </p:spPr>
      </p:pic>
      <p:sp>
        <p:nvSpPr>
          <p:cNvPr id="12" name="TextBox 11">
            <a:extLst>
              <a:ext uri="{FF2B5EF4-FFF2-40B4-BE49-F238E27FC236}">
                <a16:creationId xmlns:a16="http://schemas.microsoft.com/office/drawing/2014/main" id="{0B28E5DD-3515-4522-8E6C-DEC17AD70CD6}"/>
              </a:ext>
            </a:extLst>
          </p:cNvPr>
          <p:cNvSpPr txBox="1"/>
          <p:nvPr/>
        </p:nvSpPr>
        <p:spPr>
          <a:xfrm>
            <a:off x="2617748" y="208417"/>
            <a:ext cx="8410575" cy="707886"/>
          </a:xfrm>
          <a:prstGeom prst="rect">
            <a:avLst/>
          </a:prstGeom>
          <a:noFill/>
        </p:spPr>
        <p:txBody>
          <a:bodyPr wrap="square" rtlCol="0">
            <a:spAutoFit/>
          </a:bodyPr>
          <a:lstStyle/>
          <a:p>
            <a:pPr algn="ctr"/>
            <a:r>
              <a:rPr lang="en-GB" sz="4000" b="1" dirty="0">
                <a:solidFill>
                  <a:schemeClr val="bg1"/>
                </a:solidFill>
              </a:rPr>
              <a:t>What will we do in Sefton </a:t>
            </a:r>
          </a:p>
        </p:txBody>
      </p:sp>
      <p:sp>
        <p:nvSpPr>
          <p:cNvPr id="2" name="Rectangle 1">
            <a:extLst>
              <a:ext uri="{FF2B5EF4-FFF2-40B4-BE49-F238E27FC236}">
                <a16:creationId xmlns:a16="http://schemas.microsoft.com/office/drawing/2014/main" id="{92D227E7-2F96-49B8-B8E8-49E8D7391906}"/>
              </a:ext>
            </a:extLst>
          </p:cNvPr>
          <p:cNvSpPr/>
          <p:nvPr/>
        </p:nvSpPr>
        <p:spPr>
          <a:xfrm>
            <a:off x="2377440" y="3352800"/>
            <a:ext cx="1554480" cy="1076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Place based partnerships </a:t>
            </a:r>
          </a:p>
        </p:txBody>
      </p:sp>
      <p:sp>
        <p:nvSpPr>
          <p:cNvPr id="3" name="Rectangle 2">
            <a:extLst>
              <a:ext uri="{FF2B5EF4-FFF2-40B4-BE49-F238E27FC236}">
                <a16:creationId xmlns:a16="http://schemas.microsoft.com/office/drawing/2014/main" id="{03448384-22B4-408E-B12F-7394D7CB778F}"/>
              </a:ext>
            </a:extLst>
          </p:cNvPr>
          <p:cNvSpPr/>
          <p:nvPr/>
        </p:nvSpPr>
        <p:spPr>
          <a:xfrm>
            <a:off x="8249920" y="3352800"/>
            <a:ext cx="1493520" cy="1198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Place based partnerships</a:t>
            </a:r>
          </a:p>
        </p:txBody>
      </p:sp>
    </p:spTree>
    <p:extLst>
      <p:ext uri="{BB962C8B-B14F-4D97-AF65-F5344CB8AC3E}">
        <p14:creationId xmlns:p14="http://schemas.microsoft.com/office/powerpoint/2010/main" val="158873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28F168-1301-2545-BB31-626A35C682F6}"/>
              </a:ext>
            </a:extLst>
          </p:cNvPr>
          <p:cNvSpPr>
            <a:spLocks noGrp="1"/>
          </p:cNvSpPr>
          <p:nvPr>
            <p:ph idx="1"/>
          </p:nvPr>
        </p:nvSpPr>
        <p:spPr>
          <a:xfrm>
            <a:off x="1065402" y="1825625"/>
            <a:ext cx="10288398" cy="4667250"/>
          </a:xfrm>
        </p:spPr>
        <p:txBody>
          <a:bodyPr>
            <a:normAutofit lnSpcReduction="10000"/>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All age service provision at place level, working together to simplify and modernise care and implement service models which deliver improved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Public health and wider community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Community-based wellbeing support, including social prescribing activities, VCFSE provision and local access to green spaces, and leisure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GP and wider primary care, delivered through Primary Care Networks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Community mental health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Urgent &amp; emergency care, including physical &amp; mental health (in part through ‘system’ networks)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Ongoing management of long term conditions, including the use of skills, expertise and resources that have historically been accessed via referral to acute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Social care, education, housing, employment and training support</a:t>
            </a:r>
          </a:p>
          <a:p>
            <a:endParaRPr lang="en-US" dirty="0"/>
          </a:p>
        </p:txBody>
      </p:sp>
      <p:sp>
        <p:nvSpPr>
          <p:cNvPr id="3" name="Title 2">
            <a:extLst>
              <a:ext uri="{FF2B5EF4-FFF2-40B4-BE49-F238E27FC236}">
                <a16:creationId xmlns:a16="http://schemas.microsoft.com/office/drawing/2014/main" id="{39D031A3-9E0F-C94F-BBFE-8E330934BC6F}"/>
              </a:ext>
            </a:extLst>
          </p:cNvPr>
          <p:cNvSpPr>
            <a:spLocks noGrp="1"/>
          </p:cNvSpPr>
          <p:nvPr>
            <p:ph type="title"/>
          </p:nvPr>
        </p:nvSpPr>
        <p:spPr>
          <a:xfrm>
            <a:off x="2407640" y="830510"/>
            <a:ext cx="9236279" cy="714712"/>
          </a:xfrm>
        </p:spPr>
        <p:txBody>
          <a:bodyPr>
            <a:normAutofit fontScale="90000"/>
          </a:bodyPr>
          <a:lstStyle/>
          <a:p>
            <a:pPr algn="ctr"/>
            <a:r>
              <a:rPr lang="en-GB" sz="4000" b="1" dirty="0">
                <a:solidFill>
                  <a:schemeClr val="bg1"/>
                </a:solidFill>
              </a:rPr>
              <a:t>What is being asked of each Place Based Partnership ? </a:t>
            </a:r>
            <a:br>
              <a:rPr lang="en-GB" sz="4000" b="1" dirty="0">
                <a:solidFill>
                  <a:schemeClr val="bg1"/>
                </a:solidFill>
              </a:rPr>
            </a:br>
            <a:endParaRPr lang="en-US" dirty="0"/>
          </a:p>
        </p:txBody>
      </p:sp>
    </p:spTree>
    <p:extLst>
      <p:ext uri="{BB962C8B-B14F-4D97-AF65-F5344CB8AC3E}">
        <p14:creationId xmlns:p14="http://schemas.microsoft.com/office/powerpoint/2010/main" val="70660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8717DE5E-1883-423D-B585-58AFB4141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553"/>
            <a:ext cx="12192000" cy="6858000"/>
          </a:xfrm>
          <a:prstGeom prst="rect">
            <a:avLst/>
          </a:prstGeom>
        </p:spPr>
      </p:pic>
      <p:sp>
        <p:nvSpPr>
          <p:cNvPr id="11" name="TextBox 10">
            <a:extLst>
              <a:ext uri="{FF2B5EF4-FFF2-40B4-BE49-F238E27FC236}">
                <a16:creationId xmlns:a16="http://schemas.microsoft.com/office/drawing/2014/main" id="{42216277-5BA9-4D2F-B99C-B4C855A1CD21}"/>
              </a:ext>
            </a:extLst>
          </p:cNvPr>
          <p:cNvSpPr txBox="1"/>
          <p:nvPr/>
        </p:nvSpPr>
        <p:spPr>
          <a:xfrm>
            <a:off x="3274599" y="1934223"/>
            <a:ext cx="84918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outcomes in population health and health care</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56425DB-CFDB-4300-B095-24FD516910F3}"/>
              </a:ext>
            </a:extLst>
          </p:cNvPr>
          <p:cNvSpPr txBox="1"/>
          <p:nvPr/>
        </p:nvSpPr>
        <p:spPr>
          <a:xfrm>
            <a:off x="3633463" y="610267"/>
            <a:ext cx="68961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Choose alternative slide title headers</a:t>
            </a:r>
          </a:p>
        </p:txBody>
      </p:sp>
      <p:pic>
        <p:nvPicPr>
          <p:cNvPr id="16" name="Picture 15" descr="A picture containing rectangle&#10;&#10;Description automatically generated">
            <a:extLst>
              <a:ext uri="{FF2B5EF4-FFF2-40B4-BE49-F238E27FC236}">
                <a16:creationId xmlns:a16="http://schemas.microsoft.com/office/drawing/2014/main" id="{8BD9930C-3808-49FC-9E85-9224C19FD5DE}"/>
              </a:ext>
            </a:extLst>
          </p:cNvPr>
          <p:cNvPicPr>
            <a:picLocks noChangeAspect="1"/>
          </p:cNvPicPr>
          <p:nvPr/>
        </p:nvPicPr>
        <p:blipFill rotWithShape="1">
          <a:blip r:embed="rId4">
            <a:extLst>
              <a:ext uri="{28A0092B-C50C-407E-A947-70E740481C1C}">
                <a14:useLocalDpi xmlns:a14="http://schemas.microsoft.com/office/drawing/2010/main" val="0"/>
              </a:ext>
            </a:extLst>
          </a:blip>
          <a:srcRect t="39185" b="38889"/>
          <a:stretch/>
        </p:blipFill>
        <p:spPr>
          <a:xfrm>
            <a:off x="2490545" y="-33553"/>
            <a:ext cx="9701455" cy="1503680"/>
          </a:xfrm>
          <a:prstGeom prst="rect">
            <a:avLst/>
          </a:prstGeom>
        </p:spPr>
      </p:pic>
      <p:sp>
        <p:nvSpPr>
          <p:cNvPr id="17" name="TextBox 16">
            <a:extLst>
              <a:ext uri="{FF2B5EF4-FFF2-40B4-BE49-F238E27FC236}">
                <a16:creationId xmlns:a16="http://schemas.microsoft.com/office/drawing/2014/main" id="{85A45EEE-3771-4088-AC34-C6EE7E868E89}"/>
              </a:ext>
            </a:extLst>
          </p:cNvPr>
          <p:cNvSpPr txBox="1"/>
          <p:nvPr/>
        </p:nvSpPr>
        <p:spPr>
          <a:xfrm>
            <a:off x="2619910" y="395547"/>
            <a:ext cx="934948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The Cheshire &amp; Merseyside ICS Core Purposes</a:t>
            </a:r>
          </a:p>
        </p:txBody>
      </p:sp>
      <p:pic>
        <p:nvPicPr>
          <p:cNvPr id="18" name="Picture 17">
            <a:extLst>
              <a:ext uri="{FF2B5EF4-FFF2-40B4-BE49-F238E27FC236}">
                <a16:creationId xmlns:a16="http://schemas.microsoft.com/office/drawing/2014/main" id="{8C315575-9B03-481D-A956-97FC8B9F86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8562" y="1697355"/>
            <a:ext cx="2077242" cy="1310156"/>
          </a:xfrm>
          <a:prstGeom prst="rect">
            <a:avLst/>
          </a:prstGeom>
        </p:spPr>
      </p:pic>
      <p:pic>
        <p:nvPicPr>
          <p:cNvPr id="20" name="Picture 19">
            <a:extLst>
              <a:ext uri="{FF2B5EF4-FFF2-40B4-BE49-F238E27FC236}">
                <a16:creationId xmlns:a16="http://schemas.microsoft.com/office/drawing/2014/main" id="{13F97FEE-E960-4676-B718-37A0043D84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6403" y="3007511"/>
            <a:ext cx="2253451" cy="1203898"/>
          </a:xfrm>
          <a:prstGeom prst="rect">
            <a:avLst/>
          </a:prstGeom>
        </p:spPr>
      </p:pic>
      <p:pic>
        <p:nvPicPr>
          <p:cNvPr id="21" name="Picture 20">
            <a:extLst>
              <a:ext uri="{FF2B5EF4-FFF2-40B4-BE49-F238E27FC236}">
                <a16:creationId xmlns:a16="http://schemas.microsoft.com/office/drawing/2014/main" id="{98833596-D8BA-4C1C-86A9-F6885A187A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9038" y="4250585"/>
            <a:ext cx="2098821" cy="1143050"/>
          </a:xfrm>
          <a:prstGeom prst="rect">
            <a:avLst/>
          </a:prstGeom>
        </p:spPr>
      </p:pic>
      <p:pic>
        <p:nvPicPr>
          <p:cNvPr id="22" name="Picture 21">
            <a:extLst>
              <a:ext uri="{FF2B5EF4-FFF2-40B4-BE49-F238E27FC236}">
                <a16:creationId xmlns:a16="http://schemas.microsoft.com/office/drawing/2014/main" id="{2A365CC3-B4DA-4D13-B492-048268652D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9037" y="5393635"/>
            <a:ext cx="2128327" cy="1296144"/>
          </a:xfrm>
          <a:prstGeom prst="rect">
            <a:avLst/>
          </a:prstGeom>
        </p:spPr>
      </p:pic>
      <p:sp>
        <p:nvSpPr>
          <p:cNvPr id="23" name="Subtitle 2">
            <a:extLst>
              <a:ext uri="{FF2B5EF4-FFF2-40B4-BE49-F238E27FC236}">
                <a16:creationId xmlns:a16="http://schemas.microsoft.com/office/drawing/2014/main" id="{60BEC8D6-4A27-4557-A3E9-119B780D4D9B}"/>
              </a:ext>
            </a:extLst>
          </p:cNvPr>
          <p:cNvSpPr txBox="1">
            <a:spLocks/>
          </p:cNvSpPr>
          <p:nvPr/>
        </p:nvSpPr>
        <p:spPr>
          <a:xfrm>
            <a:off x="1319766" y="1720678"/>
            <a:ext cx="1954833" cy="1062054"/>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Improving </a:t>
            </a:r>
          </a:p>
        </p:txBody>
      </p:sp>
      <p:sp>
        <p:nvSpPr>
          <p:cNvPr id="24" name="Subtitle 2">
            <a:extLst>
              <a:ext uri="{FF2B5EF4-FFF2-40B4-BE49-F238E27FC236}">
                <a16:creationId xmlns:a16="http://schemas.microsoft.com/office/drawing/2014/main" id="{3B122169-F792-4573-AC8D-B7CAEC2809E6}"/>
              </a:ext>
            </a:extLst>
          </p:cNvPr>
          <p:cNvSpPr txBox="1">
            <a:spLocks/>
          </p:cNvSpPr>
          <p:nvPr/>
        </p:nvSpPr>
        <p:spPr>
          <a:xfrm>
            <a:off x="1275713" y="3060172"/>
            <a:ext cx="1954833" cy="1062054"/>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Tackling </a:t>
            </a:r>
          </a:p>
        </p:txBody>
      </p:sp>
      <p:sp>
        <p:nvSpPr>
          <p:cNvPr id="25" name="Subtitle 2">
            <a:extLst>
              <a:ext uri="{FF2B5EF4-FFF2-40B4-BE49-F238E27FC236}">
                <a16:creationId xmlns:a16="http://schemas.microsoft.com/office/drawing/2014/main" id="{97F20C3A-5FCF-4A72-99BD-A8EC50228661}"/>
              </a:ext>
            </a:extLst>
          </p:cNvPr>
          <p:cNvSpPr txBox="1">
            <a:spLocks/>
          </p:cNvSpPr>
          <p:nvPr/>
        </p:nvSpPr>
        <p:spPr>
          <a:xfrm>
            <a:off x="1275713" y="4233137"/>
            <a:ext cx="1954833" cy="1062054"/>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Enhancing </a:t>
            </a:r>
          </a:p>
        </p:txBody>
      </p:sp>
      <p:sp>
        <p:nvSpPr>
          <p:cNvPr id="26" name="Subtitle 2">
            <a:extLst>
              <a:ext uri="{FF2B5EF4-FFF2-40B4-BE49-F238E27FC236}">
                <a16:creationId xmlns:a16="http://schemas.microsoft.com/office/drawing/2014/main" id="{40B43B51-B016-4315-B559-3E8502CA39F0}"/>
              </a:ext>
            </a:extLst>
          </p:cNvPr>
          <p:cNvSpPr txBox="1">
            <a:spLocks/>
          </p:cNvSpPr>
          <p:nvPr/>
        </p:nvSpPr>
        <p:spPr>
          <a:xfrm>
            <a:off x="1295783" y="5510680"/>
            <a:ext cx="1954833" cy="1062054"/>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Helping </a:t>
            </a:r>
          </a:p>
        </p:txBody>
      </p:sp>
      <p:sp>
        <p:nvSpPr>
          <p:cNvPr id="27" name="TextBox 26">
            <a:extLst>
              <a:ext uri="{FF2B5EF4-FFF2-40B4-BE49-F238E27FC236}">
                <a16:creationId xmlns:a16="http://schemas.microsoft.com/office/drawing/2014/main" id="{0E709DA5-8732-4E55-80B0-7BCE97C4862F}"/>
              </a:ext>
            </a:extLst>
          </p:cNvPr>
          <p:cNvSpPr txBox="1"/>
          <p:nvPr/>
        </p:nvSpPr>
        <p:spPr>
          <a:xfrm>
            <a:off x="3294581" y="3321449"/>
            <a:ext cx="84918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inequalities in outcomes, experience and access</a:t>
            </a:r>
          </a:p>
        </p:txBody>
      </p:sp>
      <p:sp>
        <p:nvSpPr>
          <p:cNvPr id="28" name="TextBox 27">
            <a:extLst>
              <a:ext uri="{FF2B5EF4-FFF2-40B4-BE49-F238E27FC236}">
                <a16:creationId xmlns:a16="http://schemas.microsoft.com/office/drawing/2014/main" id="{C7F2B5D0-C2DA-4B34-83A5-70EE12CA23EC}"/>
              </a:ext>
            </a:extLst>
          </p:cNvPr>
          <p:cNvSpPr txBox="1"/>
          <p:nvPr/>
        </p:nvSpPr>
        <p:spPr>
          <a:xfrm>
            <a:off x="3294581" y="4474777"/>
            <a:ext cx="84918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productivity and value for money</a:t>
            </a:r>
          </a:p>
        </p:txBody>
      </p:sp>
      <p:sp>
        <p:nvSpPr>
          <p:cNvPr id="29" name="TextBox 28">
            <a:extLst>
              <a:ext uri="{FF2B5EF4-FFF2-40B4-BE49-F238E27FC236}">
                <a16:creationId xmlns:a16="http://schemas.microsoft.com/office/drawing/2014/main" id="{5F3F7C88-4C1C-4093-998B-384994CB28ED}"/>
              </a:ext>
            </a:extLst>
          </p:cNvPr>
          <p:cNvSpPr txBox="1"/>
          <p:nvPr/>
        </p:nvSpPr>
        <p:spPr>
          <a:xfrm>
            <a:off x="3250616" y="5679895"/>
            <a:ext cx="86461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NHS support social and economic development</a:t>
            </a:r>
          </a:p>
        </p:txBody>
      </p:sp>
    </p:spTree>
    <p:extLst>
      <p:ext uri="{BB962C8B-B14F-4D97-AF65-F5344CB8AC3E}">
        <p14:creationId xmlns:p14="http://schemas.microsoft.com/office/powerpoint/2010/main" val="202133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211DA6-E0F9-9B45-8850-6B82DA0CAB34}"/>
              </a:ext>
            </a:extLst>
          </p:cNvPr>
          <p:cNvSpPr>
            <a:spLocks noGrp="1"/>
          </p:cNvSpPr>
          <p:nvPr>
            <p:ph idx="1"/>
          </p:nvPr>
        </p:nvSpPr>
        <p:spPr>
          <a:xfrm>
            <a:off x="1006679" y="1971091"/>
            <a:ext cx="10347121" cy="4667250"/>
          </a:xfrm>
        </p:spPr>
        <p:txBody>
          <a:bodyPr>
            <a:normAutofit/>
          </a:bodyPr>
          <a:lstStyle/>
          <a:p>
            <a:r>
              <a:rPr lang="en-US" sz="2600" dirty="0"/>
              <a:t>‘One team’ approach – free from </a:t>
            </a:r>
            <a:r>
              <a:rPr lang="en-US" sz="2600" dirty="0" err="1"/>
              <a:t>organisational</a:t>
            </a:r>
            <a:r>
              <a:rPr lang="en-US" sz="2600" dirty="0"/>
              <a:t> barriers and using our joint resources</a:t>
            </a:r>
            <a:br>
              <a:rPr lang="en-US" sz="2600" dirty="0"/>
            </a:br>
            <a:endParaRPr lang="en-US" sz="2600" dirty="0"/>
          </a:p>
          <a:p>
            <a:r>
              <a:rPr lang="en-US" sz="2600" dirty="0"/>
              <a:t>Making decisions together and reducing need for separate meetings</a:t>
            </a:r>
            <a:br>
              <a:rPr lang="en-US" sz="2600" dirty="0"/>
            </a:br>
            <a:endParaRPr lang="en-US" sz="2600" dirty="0"/>
          </a:p>
          <a:p>
            <a:r>
              <a:rPr lang="en-US" sz="2600" dirty="0"/>
              <a:t>Pooled budgets to get the best value for money and make the most of the Sefton £</a:t>
            </a:r>
            <a:br>
              <a:rPr lang="en-US" sz="2600" dirty="0"/>
            </a:br>
            <a:endParaRPr lang="en-US" sz="2600" dirty="0"/>
          </a:p>
          <a:p>
            <a:r>
              <a:rPr lang="en-US" sz="2600" dirty="0"/>
              <a:t>What people in Sefton need isn’t changing – the way the health and care system meets those needs is changing</a:t>
            </a:r>
            <a:endParaRPr lang="en-US" dirty="0"/>
          </a:p>
        </p:txBody>
      </p:sp>
      <p:sp>
        <p:nvSpPr>
          <p:cNvPr id="3" name="Title 2">
            <a:extLst>
              <a:ext uri="{FF2B5EF4-FFF2-40B4-BE49-F238E27FC236}">
                <a16:creationId xmlns:a16="http://schemas.microsoft.com/office/drawing/2014/main" id="{CAB01EC1-ED5B-304C-A05D-3A90265F56C7}"/>
              </a:ext>
            </a:extLst>
          </p:cNvPr>
          <p:cNvSpPr>
            <a:spLocks noGrp="1"/>
          </p:cNvSpPr>
          <p:nvPr>
            <p:ph type="title"/>
          </p:nvPr>
        </p:nvSpPr>
        <p:spPr/>
        <p:txBody>
          <a:bodyPr/>
          <a:lstStyle/>
          <a:p>
            <a:pPr algn="ctr"/>
            <a:r>
              <a:rPr lang="en-US" dirty="0"/>
              <a:t>What will be different?</a:t>
            </a:r>
          </a:p>
        </p:txBody>
      </p:sp>
    </p:spTree>
    <p:extLst>
      <p:ext uri="{BB962C8B-B14F-4D97-AF65-F5344CB8AC3E}">
        <p14:creationId xmlns:p14="http://schemas.microsoft.com/office/powerpoint/2010/main" val="302328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EE83E-3B6C-4B7A-8B66-3919F258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75"/>
            <a:ext cx="12192000" cy="6858000"/>
          </a:xfrm>
          <a:prstGeom prst="rect">
            <a:avLst/>
          </a:prstGeom>
        </p:spPr>
      </p:pic>
      <p:sp>
        <p:nvSpPr>
          <p:cNvPr id="7" name="TextBox 6">
            <a:extLst>
              <a:ext uri="{FF2B5EF4-FFF2-40B4-BE49-F238E27FC236}">
                <a16:creationId xmlns:a16="http://schemas.microsoft.com/office/drawing/2014/main" id="{1E148A8D-EF78-468E-B0C9-7F23738C26F2}"/>
              </a:ext>
            </a:extLst>
          </p:cNvPr>
          <p:cNvSpPr txBox="1"/>
          <p:nvPr/>
        </p:nvSpPr>
        <p:spPr>
          <a:xfrm>
            <a:off x="2628900" y="431512"/>
            <a:ext cx="8410575" cy="707886"/>
          </a:xfrm>
          <a:prstGeom prst="rect">
            <a:avLst/>
          </a:prstGeom>
          <a:noFill/>
        </p:spPr>
        <p:txBody>
          <a:bodyPr wrap="square" rtlCol="0">
            <a:spAutoFit/>
          </a:bodyPr>
          <a:lstStyle/>
          <a:p>
            <a:pPr algn="ctr"/>
            <a:r>
              <a:rPr lang="en-GB" sz="4000" b="1" dirty="0">
                <a:solidFill>
                  <a:schemeClr val="bg1"/>
                </a:solidFill>
              </a:rPr>
              <a:t>What is an ICP and what does it do?</a:t>
            </a:r>
          </a:p>
        </p:txBody>
      </p:sp>
      <p:sp>
        <p:nvSpPr>
          <p:cNvPr id="11" name="Subtitle 2">
            <a:extLst>
              <a:ext uri="{FF2B5EF4-FFF2-40B4-BE49-F238E27FC236}">
                <a16:creationId xmlns:a16="http://schemas.microsoft.com/office/drawing/2014/main" id="{7F586A86-8C18-4940-B853-054181BDE95A}"/>
              </a:ext>
            </a:extLst>
          </p:cNvPr>
          <p:cNvSpPr txBox="1">
            <a:spLocks/>
          </p:cNvSpPr>
          <p:nvPr/>
        </p:nvSpPr>
        <p:spPr>
          <a:xfrm>
            <a:off x="8421508" y="2781204"/>
            <a:ext cx="2996418" cy="1929338"/>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bg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17097A5A-1761-4B2C-9715-7A85D8FBE80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10273" r="10311" b="18"/>
          <a:stretch/>
        </p:blipFill>
        <p:spPr>
          <a:xfrm>
            <a:off x="1657350" y="139988"/>
            <a:ext cx="8877300" cy="6286500"/>
          </a:xfrm>
          <a:prstGeom prst="rect">
            <a:avLst/>
          </a:prstGeom>
        </p:spPr>
      </p:pic>
    </p:spTree>
    <p:extLst>
      <p:ext uri="{BB962C8B-B14F-4D97-AF65-F5344CB8AC3E}">
        <p14:creationId xmlns:p14="http://schemas.microsoft.com/office/powerpoint/2010/main" val="3763420049"/>
      </p:ext>
    </p:extLst>
  </p:cSld>
  <p:clrMapOvr>
    <a:masterClrMapping/>
  </p:clrMapOvr>
</p:sld>
</file>

<file path=ppt/theme/theme1.xml><?xml version="1.0" encoding="utf-8"?>
<a:theme xmlns:a="http://schemas.openxmlformats.org/drawingml/2006/main" name="Slide Deck Sefton IC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r">
          <a:defRPr sz="1800" b="1" dirty="0" smtClean="0">
            <a:solidFill>
              <a:schemeClr val="accent5"/>
            </a:solidFill>
          </a:defRPr>
        </a:defPPr>
      </a:lstStyle>
    </a:spDef>
  </a:objectDefaults>
  <a:extraClrSchemeLst/>
  <a:extLst>
    <a:ext uri="{05A4C25C-085E-4340-85A3-A5531E510DB2}">
      <thm15:themeFamily xmlns:thm15="http://schemas.microsoft.com/office/thememl/2012/main" name="Sefton ICP slide deck[38]  -  Read-Only" id="{5B9E23C0-EB00-6846-9C4E-72EF56D85B68}" vid="{687E2F87-00BC-7047-88D6-C642D09A79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Sefton ICP slide deck for use</Template>
  <TotalTime>142</TotalTime>
  <Words>2093</Words>
  <Application>Microsoft Office PowerPoint</Application>
  <PresentationFormat>Widescreen</PresentationFormat>
  <Paragraphs>156</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Slide Deck Sefton ICP</vt:lpstr>
      <vt:lpstr>Office Theme</vt:lpstr>
      <vt:lpstr>Future of health and care in Sefton </vt:lpstr>
      <vt:lpstr>Integration </vt:lpstr>
      <vt:lpstr>New laws to help integration </vt:lpstr>
      <vt:lpstr>July 2021 – Health and Care Bill </vt:lpstr>
      <vt:lpstr>PowerPoint Presentation</vt:lpstr>
      <vt:lpstr>What is being asked of each Place Based Partnership ?  </vt:lpstr>
      <vt:lpstr>PowerPoint Presentation</vt:lpstr>
      <vt:lpstr>What will be different?</vt:lpstr>
      <vt:lpstr>PowerPoint Presentation</vt:lpstr>
      <vt:lpstr>PowerPoint Presentation</vt:lpstr>
      <vt:lpstr>PowerPoint Presentation</vt:lpstr>
      <vt:lpstr>PowerPoint Presentation</vt:lpstr>
      <vt:lpstr>Money available </vt:lpstr>
      <vt:lpstr>Current priorities</vt:lpstr>
      <vt:lpstr>Example: Mental Health Care</vt:lpstr>
      <vt:lpstr>Example: Care Home Forum</vt:lpstr>
      <vt:lpstr>Example: Sefton Integrated Care Team  </vt:lpstr>
      <vt:lpstr>Your views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a Sefton Integrated Care Partnership</dc:title>
  <dc:creator>Jamie Murphy</dc:creator>
  <cp:lastModifiedBy>Jamie Murphy</cp:lastModifiedBy>
  <cp:revision>11</cp:revision>
  <dcterms:created xsi:type="dcterms:W3CDTF">2021-08-31T10:49:19Z</dcterms:created>
  <dcterms:modified xsi:type="dcterms:W3CDTF">2021-09-08T09:40:58Z</dcterms:modified>
</cp:coreProperties>
</file>